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5" r:id="rId2"/>
    <p:sldId id="329" r:id="rId3"/>
    <p:sldId id="334" r:id="rId4"/>
    <p:sldId id="332" r:id="rId5"/>
    <p:sldId id="351" r:id="rId6"/>
    <p:sldId id="353" r:id="rId7"/>
    <p:sldId id="354" r:id="rId8"/>
    <p:sldId id="331" r:id="rId9"/>
    <p:sldId id="337" r:id="rId10"/>
    <p:sldId id="333" r:id="rId11"/>
    <p:sldId id="330" r:id="rId12"/>
    <p:sldId id="335" r:id="rId13"/>
    <p:sldId id="346" r:id="rId14"/>
    <p:sldId id="348" r:id="rId15"/>
    <p:sldId id="349" r:id="rId16"/>
    <p:sldId id="350" r:id="rId17"/>
    <p:sldId id="347" r:id="rId18"/>
    <p:sldId id="345" r:id="rId19"/>
    <p:sldId id="340" r:id="rId20"/>
    <p:sldId id="341" r:id="rId21"/>
    <p:sldId id="343" r:id="rId22"/>
    <p:sldId id="342" r:id="rId23"/>
    <p:sldId id="344" r:id="rId24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3C3C3B"/>
    <a:srgbClr val="D82839"/>
    <a:srgbClr val="0292D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6"/>
    <p:restoredTop sz="94732"/>
  </p:normalViewPr>
  <p:slideViewPr>
    <p:cSldViewPr snapToGrid="0" snapToObjects="1">
      <p:cViewPr varScale="1">
        <p:scale>
          <a:sx n="64" d="100"/>
          <a:sy n="64" d="100"/>
        </p:scale>
        <p:origin x="154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2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1168F-EEAF-449B-9B8E-46F9F9FCFB75}" type="doc">
      <dgm:prSet loTypeId="urn:microsoft.com/office/officeart/2005/8/layout/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EDF0A3-81EA-4D33-B551-4A9F638A242E}">
      <dgm:prSet phldrT="[Текст]" custT="1"/>
      <dgm:spPr/>
      <dgm:t>
        <a:bodyPr/>
        <a:lstStyle/>
        <a:p>
          <a:pPr algn="ctr"/>
          <a:r>
            <a:rPr lang="ru-RU" sz="1600" dirty="0">
              <a:solidFill>
                <a:schemeClr val="bg1"/>
              </a:solidFill>
            </a:rPr>
            <a:t>Заказ на </a:t>
          </a:r>
          <a:r>
            <a:rPr lang="ru-RU" sz="1600" b="1" dirty="0" err="1">
              <a:solidFill>
                <a:schemeClr val="bg1"/>
              </a:solidFill>
            </a:rPr>
            <a:t>цифровизацию</a:t>
          </a:r>
          <a:r>
            <a:rPr lang="ru-RU" sz="1600" b="1" dirty="0">
              <a:solidFill>
                <a:schemeClr val="bg1"/>
              </a:solidFill>
            </a:rPr>
            <a:t> и индивидуальный подход </a:t>
          </a:r>
        </a:p>
        <a:p>
          <a:pPr algn="l"/>
          <a:r>
            <a:rPr lang="ru-RU" sz="1600" dirty="0">
              <a:solidFill>
                <a:schemeClr val="bg1"/>
              </a:solidFill>
            </a:rPr>
            <a:t>- со стороны государства (основные нормативные документы) </a:t>
          </a:r>
        </a:p>
        <a:p>
          <a:pPr algn="l"/>
          <a:r>
            <a:rPr lang="ru-RU" sz="1600" dirty="0">
              <a:solidFill>
                <a:schemeClr val="bg1"/>
              </a:solidFill>
            </a:rPr>
            <a:t>- со стороны родителей (коммуникация с помощью  современных </a:t>
          </a:r>
          <a:r>
            <a:rPr lang="ru-RU" sz="1600" dirty="0" smtClean="0">
              <a:solidFill>
                <a:schemeClr val="bg1"/>
              </a:solidFill>
            </a:rPr>
            <a:t> </a:t>
          </a:r>
          <a:r>
            <a:rPr lang="ru-RU" sz="1600" dirty="0">
              <a:solidFill>
                <a:schemeClr val="bg1"/>
              </a:solidFill>
            </a:rPr>
            <a:t>инструментов и контент в привычном цифровом формате)</a:t>
          </a:r>
        </a:p>
      </dgm:t>
    </dgm:pt>
    <dgm:pt modelId="{DBE78AFA-3937-4515-AB86-E33354C84709}" type="parTrans" cxnId="{14525F12-71CF-44BD-A168-96DFEBF1F332}">
      <dgm:prSet/>
      <dgm:spPr/>
      <dgm:t>
        <a:bodyPr/>
        <a:lstStyle/>
        <a:p>
          <a:endParaRPr lang="ru-RU"/>
        </a:p>
      </dgm:t>
    </dgm:pt>
    <dgm:pt modelId="{550E4E3A-3EB6-46BE-B15E-73BC5849E523}" type="sibTrans" cxnId="{14525F12-71CF-44BD-A168-96DFEBF1F332}">
      <dgm:prSet/>
      <dgm:spPr/>
      <dgm:t>
        <a:bodyPr/>
        <a:lstStyle/>
        <a:p>
          <a:endParaRPr lang="ru-RU"/>
        </a:p>
      </dgm:t>
    </dgm:pt>
    <dgm:pt modelId="{860DBAC5-FCB0-430D-BA46-3B95677C2646}">
      <dgm:prSet phldrT="[Текст]"/>
      <dgm:spPr/>
      <dgm:t>
        <a:bodyPr/>
        <a:lstStyle/>
        <a:p>
          <a:r>
            <a:rPr lang="ru-RU" dirty="0"/>
            <a:t>Создание возможностей для получения качественного образования, индивидуализация образовательного процесса</a:t>
          </a:r>
        </a:p>
      </dgm:t>
    </dgm:pt>
    <dgm:pt modelId="{B845C848-C48D-46B1-AC17-EBE2C8BC747A}" type="parTrans" cxnId="{4B9B15C8-633A-4ED5-BE4F-2373FC87F160}">
      <dgm:prSet/>
      <dgm:spPr/>
      <dgm:t>
        <a:bodyPr/>
        <a:lstStyle/>
        <a:p>
          <a:endParaRPr lang="ru-RU"/>
        </a:p>
      </dgm:t>
    </dgm:pt>
    <dgm:pt modelId="{A480BB8D-19E5-430D-83B6-71EAB895FC97}" type="sibTrans" cxnId="{4B9B15C8-633A-4ED5-BE4F-2373FC87F160}">
      <dgm:prSet/>
      <dgm:spPr/>
      <dgm:t>
        <a:bodyPr/>
        <a:lstStyle/>
        <a:p>
          <a:endParaRPr lang="ru-RU"/>
        </a:p>
      </dgm:t>
    </dgm:pt>
    <dgm:pt modelId="{890E158E-31C0-4EE3-B018-863B3BBCD281}">
      <dgm:prSet phldrT="[Текст]"/>
      <dgm:spPr/>
      <dgm:t>
        <a:bodyPr/>
        <a:lstStyle/>
        <a:p>
          <a:r>
            <a:rPr lang="ru-RU" dirty="0"/>
            <a:t>Вовлечение родителей </a:t>
          </a:r>
          <a:r>
            <a:rPr lang="ru-RU" dirty="0">
              <a:solidFill>
                <a:schemeClr val="tx1"/>
              </a:solidFill>
            </a:rPr>
            <a:t>через получение ценного контента и обратной связи для участия в педагогическом процессе своего ребенка</a:t>
          </a:r>
        </a:p>
      </dgm:t>
    </dgm:pt>
    <dgm:pt modelId="{9444884E-AB6F-4D25-BB1F-05CE958B0B71}" type="parTrans" cxnId="{B0AEE2F3-8BCF-41B3-BF4D-060E178604C9}">
      <dgm:prSet/>
      <dgm:spPr/>
      <dgm:t>
        <a:bodyPr/>
        <a:lstStyle/>
        <a:p>
          <a:endParaRPr lang="ru-RU"/>
        </a:p>
      </dgm:t>
    </dgm:pt>
    <dgm:pt modelId="{D48A83AF-C9F9-42C8-8A8D-12700CD6A02D}" type="sibTrans" cxnId="{B0AEE2F3-8BCF-41B3-BF4D-060E178604C9}">
      <dgm:prSet/>
      <dgm:spPr/>
      <dgm:t>
        <a:bodyPr/>
        <a:lstStyle/>
        <a:p>
          <a:endParaRPr lang="ru-RU"/>
        </a:p>
      </dgm:t>
    </dgm:pt>
    <dgm:pt modelId="{14619768-E513-41EA-80A0-BDD5EBA9D850}">
      <dgm:prSet phldrT="[Текст]"/>
      <dgm:spPr/>
      <dgm:t>
        <a:bodyPr/>
        <a:lstStyle/>
        <a:p>
          <a:r>
            <a:rPr lang="ru-RU" dirty="0"/>
            <a:t>К взаимодействию в цифровом пространстве</a:t>
          </a:r>
        </a:p>
      </dgm:t>
    </dgm:pt>
    <dgm:pt modelId="{5824E27B-6184-4D54-88B4-B1388AD57A4A}" type="parTrans" cxnId="{681B3A6E-AA04-418A-84AF-2A7933A7DED9}">
      <dgm:prSet/>
      <dgm:spPr/>
      <dgm:t>
        <a:bodyPr/>
        <a:lstStyle/>
        <a:p>
          <a:endParaRPr lang="ru-RU"/>
        </a:p>
      </dgm:t>
    </dgm:pt>
    <dgm:pt modelId="{4E7CF877-593D-45B6-A4E0-799BF1345AF7}" type="sibTrans" cxnId="{681B3A6E-AA04-418A-84AF-2A7933A7DED9}">
      <dgm:prSet/>
      <dgm:spPr/>
      <dgm:t>
        <a:bodyPr/>
        <a:lstStyle/>
        <a:p>
          <a:endParaRPr lang="ru-RU"/>
        </a:p>
      </dgm:t>
    </dgm:pt>
    <dgm:pt modelId="{E48F7E32-2A7F-48BC-B0E6-A1FDF8E72FDB}">
      <dgm:prSet phldrT="[Текст]"/>
      <dgm:spPr/>
      <dgm:t>
        <a:bodyPr/>
        <a:lstStyle/>
        <a:p>
          <a:r>
            <a:rPr lang="ru-RU" dirty="0"/>
            <a:t>Возможностями образовательной организации</a:t>
          </a:r>
        </a:p>
      </dgm:t>
    </dgm:pt>
    <dgm:pt modelId="{EC5C98B6-BD6E-466B-A80A-11BC4093A29F}" type="parTrans" cxnId="{2CEDF8D5-6DED-42BF-9CB9-065BE7DBAA39}">
      <dgm:prSet/>
      <dgm:spPr/>
      <dgm:t>
        <a:bodyPr/>
        <a:lstStyle/>
        <a:p>
          <a:endParaRPr lang="ru-RU"/>
        </a:p>
      </dgm:t>
    </dgm:pt>
    <dgm:pt modelId="{98313088-0AA7-4FDB-A591-26AC29C30DE8}" type="sibTrans" cxnId="{2CEDF8D5-6DED-42BF-9CB9-065BE7DBAA39}">
      <dgm:prSet/>
      <dgm:spPr/>
      <dgm:t>
        <a:bodyPr/>
        <a:lstStyle/>
        <a:p>
          <a:endParaRPr lang="ru-RU"/>
        </a:p>
      </dgm:t>
    </dgm:pt>
    <dgm:pt modelId="{C6B8ABA8-4C37-4065-BBBC-F6F927DDB70C}">
      <dgm:prSet/>
      <dgm:spPr/>
      <dgm:t>
        <a:bodyPr/>
        <a:lstStyle/>
        <a:p>
          <a:r>
            <a:rPr lang="ru-RU" dirty="0"/>
            <a:t>Повышение квалификации и цифровой грамотности педагогов</a:t>
          </a:r>
        </a:p>
      </dgm:t>
    </dgm:pt>
    <dgm:pt modelId="{6EA9070A-3E40-4C15-8673-1613292A701B}" type="parTrans" cxnId="{68E5EF49-DFB6-4B17-8559-1E6BBD64D17A}">
      <dgm:prSet/>
      <dgm:spPr/>
      <dgm:t>
        <a:bodyPr/>
        <a:lstStyle/>
        <a:p>
          <a:endParaRPr lang="ru-RU"/>
        </a:p>
      </dgm:t>
    </dgm:pt>
    <dgm:pt modelId="{BB6AB360-D1CA-4EBD-9BF4-38317D4D922B}" type="sibTrans" cxnId="{68E5EF49-DFB6-4B17-8559-1E6BBD64D17A}">
      <dgm:prSet/>
      <dgm:spPr/>
      <dgm:t>
        <a:bodyPr/>
        <a:lstStyle/>
        <a:p>
          <a:endParaRPr lang="ru-RU"/>
        </a:p>
      </dgm:t>
    </dgm:pt>
    <dgm:pt modelId="{8AB86F48-0CDF-4AED-A605-561E82272E06}">
      <dgm:prSet phldrT="[Текст]" custT="1"/>
      <dgm:spPr/>
      <dgm:t>
        <a:bodyPr/>
        <a:lstStyle/>
        <a:p>
          <a:r>
            <a:rPr lang="ru-RU" sz="2000" dirty="0"/>
            <a:t>противоречие</a:t>
          </a:r>
        </a:p>
      </dgm:t>
    </dgm:pt>
    <dgm:pt modelId="{4F3AC4CC-6345-4B80-B940-98CE50CA3C66}" type="sibTrans" cxnId="{9949E037-FF2F-4E48-96C9-72194FBBA404}">
      <dgm:prSet/>
      <dgm:spPr/>
      <dgm:t>
        <a:bodyPr/>
        <a:lstStyle/>
        <a:p>
          <a:endParaRPr lang="ru-RU"/>
        </a:p>
      </dgm:t>
    </dgm:pt>
    <dgm:pt modelId="{17164AB4-5E74-4CCF-8AC3-7AEA9548F22A}" type="parTrans" cxnId="{9949E037-FF2F-4E48-96C9-72194FBBA404}">
      <dgm:prSet/>
      <dgm:spPr/>
      <dgm:t>
        <a:bodyPr/>
        <a:lstStyle/>
        <a:p>
          <a:endParaRPr lang="ru-RU"/>
        </a:p>
      </dgm:t>
    </dgm:pt>
    <dgm:pt modelId="{AEC34A9C-7059-4C9E-BAE8-FFB25AC3CCCC}" type="pres">
      <dgm:prSet presAssocID="{0CC1168F-EEAF-449B-9B8E-46F9F9FCFB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DC807D-71FC-4CBB-B003-532CB6251CD6}" type="pres">
      <dgm:prSet presAssocID="{8AB86F48-0CDF-4AED-A605-561E82272E06}" presName="boxAndChildren" presStyleCnt="0"/>
      <dgm:spPr/>
    </dgm:pt>
    <dgm:pt modelId="{7AFC942F-373B-4F96-8ECA-7885A4CFE93A}" type="pres">
      <dgm:prSet presAssocID="{8AB86F48-0CDF-4AED-A605-561E82272E06}" presName="parentTextBox" presStyleLbl="node1" presStyleIdx="0" presStyleCnt="2"/>
      <dgm:spPr/>
      <dgm:t>
        <a:bodyPr/>
        <a:lstStyle/>
        <a:p>
          <a:endParaRPr lang="ru-RU"/>
        </a:p>
      </dgm:t>
    </dgm:pt>
    <dgm:pt modelId="{567B7C7A-0F14-4A81-A9DC-94D610821CB4}" type="pres">
      <dgm:prSet presAssocID="{8AB86F48-0CDF-4AED-A605-561E82272E06}" presName="entireBox" presStyleLbl="node1" presStyleIdx="0" presStyleCnt="2" custLinFactNeighborX="1226" custLinFactNeighborY="78384"/>
      <dgm:spPr/>
      <dgm:t>
        <a:bodyPr/>
        <a:lstStyle/>
        <a:p>
          <a:endParaRPr lang="ru-RU"/>
        </a:p>
      </dgm:t>
    </dgm:pt>
    <dgm:pt modelId="{18F46051-0F37-408C-936A-38001D76CC12}" type="pres">
      <dgm:prSet presAssocID="{8AB86F48-0CDF-4AED-A605-561E82272E06}" presName="descendantBox" presStyleCnt="0"/>
      <dgm:spPr/>
    </dgm:pt>
    <dgm:pt modelId="{1492D3E9-BDA2-46A6-9618-7BC9737AD963}" type="pres">
      <dgm:prSet presAssocID="{14619768-E513-41EA-80A0-BDD5EBA9D850}" presName="childTextBox" presStyleLbl="fgAccFollowNode1" presStyleIdx="0" presStyleCnt="5" custScaleX="102709" custScaleY="106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202B-A0F8-4E7B-B15F-2F5374245352}" type="pres">
      <dgm:prSet presAssocID="{E48F7E32-2A7F-48BC-B0E6-A1FDF8E72FDB}" presName="childTextBox" presStyleLbl="fgAccFollowNode1" presStyleIdx="1" presStyleCnt="5" custScaleX="98765" custScaleY="100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1C373-22C8-45FB-B0FC-56BF030AC48A}" type="pres">
      <dgm:prSet presAssocID="{550E4E3A-3EB6-46BE-B15E-73BC5849E523}" presName="sp" presStyleCnt="0"/>
      <dgm:spPr/>
    </dgm:pt>
    <dgm:pt modelId="{83C4ECDA-91B8-4802-B622-EB84AEC19144}" type="pres">
      <dgm:prSet presAssocID="{26EDF0A3-81EA-4D33-B551-4A9F638A242E}" presName="arrowAndChildren" presStyleCnt="0"/>
      <dgm:spPr/>
    </dgm:pt>
    <dgm:pt modelId="{9F4613C4-67FD-4367-A1A8-D082FD86D91F}" type="pres">
      <dgm:prSet presAssocID="{26EDF0A3-81EA-4D33-B551-4A9F638A242E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5730121A-2D0E-4A39-8943-99C253DC34B6}" type="pres">
      <dgm:prSet presAssocID="{26EDF0A3-81EA-4D33-B551-4A9F638A242E}" presName="arrow" presStyleLbl="node1" presStyleIdx="1" presStyleCnt="2" custScaleY="161163" custLinFactNeighborX="22184" custLinFactNeighborY="3452"/>
      <dgm:spPr/>
      <dgm:t>
        <a:bodyPr/>
        <a:lstStyle/>
        <a:p>
          <a:endParaRPr lang="ru-RU"/>
        </a:p>
      </dgm:t>
    </dgm:pt>
    <dgm:pt modelId="{B51302C6-4AA4-4034-BA24-C4CE31E3A196}" type="pres">
      <dgm:prSet presAssocID="{26EDF0A3-81EA-4D33-B551-4A9F638A242E}" presName="descendantArrow" presStyleCnt="0"/>
      <dgm:spPr/>
    </dgm:pt>
    <dgm:pt modelId="{4B3DFF58-50D3-4225-BDF9-1C7904519200}" type="pres">
      <dgm:prSet presAssocID="{860DBAC5-FCB0-430D-BA46-3B95677C2646}" presName="childTextArrow" presStyleLbl="fgAccFollowNode1" presStyleIdx="2" presStyleCnt="5" custScaleY="98482" custLinFactNeighborY="1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1500D-FD0B-4D15-816C-93A2C841306C}" type="pres">
      <dgm:prSet presAssocID="{C6B8ABA8-4C37-4065-BBBC-F6F927DDB70C}" presName="childTextArrow" presStyleLbl="fgAccFollowNode1" presStyleIdx="3" presStyleCnt="5" custScaleY="98482" custLinFactNeighborY="1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708B1-4AC0-43B6-A3E2-3D045E9BF0F9}" type="pres">
      <dgm:prSet presAssocID="{890E158E-31C0-4EE3-B018-863B3BBCD281}" presName="childTextArrow" presStyleLbl="fgAccFollowNode1" presStyleIdx="4" presStyleCnt="5" custScaleY="98480" custLinFactNeighborY="12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B3A6E-AA04-418A-84AF-2A7933A7DED9}" srcId="{8AB86F48-0CDF-4AED-A605-561E82272E06}" destId="{14619768-E513-41EA-80A0-BDD5EBA9D850}" srcOrd="0" destOrd="0" parTransId="{5824E27B-6184-4D54-88B4-B1388AD57A4A}" sibTransId="{4E7CF877-593D-45B6-A4E0-799BF1345AF7}"/>
    <dgm:cxn modelId="{750CFDD4-044D-4A5A-A703-86D2AFD179E7}" type="presOf" srcId="{860DBAC5-FCB0-430D-BA46-3B95677C2646}" destId="{4B3DFF58-50D3-4225-BDF9-1C7904519200}" srcOrd="0" destOrd="0" presId="urn:microsoft.com/office/officeart/2005/8/layout/process4"/>
    <dgm:cxn modelId="{9949E037-FF2F-4E48-96C9-72194FBBA404}" srcId="{0CC1168F-EEAF-449B-9B8E-46F9F9FCFB75}" destId="{8AB86F48-0CDF-4AED-A605-561E82272E06}" srcOrd="1" destOrd="0" parTransId="{17164AB4-5E74-4CCF-8AC3-7AEA9548F22A}" sibTransId="{4F3AC4CC-6345-4B80-B940-98CE50CA3C66}"/>
    <dgm:cxn modelId="{68E5EF49-DFB6-4B17-8559-1E6BBD64D17A}" srcId="{26EDF0A3-81EA-4D33-B551-4A9F638A242E}" destId="{C6B8ABA8-4C37-4065-BBBC-F6F927DDB70C}" srcOrd="1" destOrd="0" parTransId="{6EA9070A-3E40-4C15-8673-1613292A701B}" sibTransId="{BB6AB360-D1CA-4EBD-9BF4-38317D4D922B}"/>
    <dgm:cxn modelId="{B0AEE2F3-8BCF-41B3-BF4D-060E178604C9}" srcId="{26EDF0A3-81EA-4D33-B551-4A9F638A242E}" destId="{890E158E-31C0-4EE3-B018-863B3BBCD281}" srcOrd="2" destOrd="0" parTransId="{9444884E-AB6F-4D25-BB1F-05CE958B0B71}" sibTransId="{D48A83AF-C9F9-42C8-8A8D-12700CD6A02D}"/>
    <dgm:cxn modelId="{3AF83A00-22E9-46B9-8827-6142E2070800}" type="presOf" srcId="{E48F7E32-2A7F-48BC-B0E6-A1FDF8E72FDB}" destId="{3C16202B-A0F8-4E7B-B15F-2F5374245352}" srcOrd="0" destOrd="0" presId="urn:microsoft.com/office/officeart/2005/8/layout/process4"/>
    <dgm:cxn modelId="{D45B3F6D-5FBB-450F-AB22-EE00D5C023B4}" type="presOf" srcId="{C6B8ABA8-4C37-4065-BBBC-F6F927DDB70C}" destId="{A701500D-FD0B-4D15-816C-93A2C841306C}" srcOrd="0" destOrd="0" presId="urn:microsoft.com/office/officeart/2005/8/layout/process4"/>
    <dgm:cxn modelId="{14525F12-71CF-44BD-A168-96DFEBF1F332}" srcId="{0CC1168F-EEAF-449B-9B8E-46F9F9FCFB75}" destId="{26EDF0A3-81EA-4D33-B551-4A9F638A242E}" srcOrd="0" destOrd="0" parTransId="{DBE78AFA-3937-4515-AB86-E33354C84709}" sibTransId="{550E4E3A-3EB6-46BE-B15E-73BC5849E523}"/>
    <dgm:cxn modelId="{6D95BFB8-A26C-4D86-970E-D65193E24D3E}" type="presOf" srcId="{26EDF0A3-81EA-4D33-B551-4A9F638A242E}" destId="{9F4613C4-67FD-4367-A1A8-D082FD86D91F}" srcOrd="0" destOrd="0" presId="urn:microsoft.com/office/officeart/2005/8/layout/process4"/>
    <dgm:cxn modelId="{4B9B15C8-633A-4ED5-BE4F-2373FC87F160}" srcId="{26EDF0A3-81EA-4D33-B551-4A9F638A242E}" destId="{860DBAC5-FCB0-430D-BA46-3B95677C2646}" srcOrd="0" destOrd="0" parTransId="{B845C848-C48D-46B1-AC17-EBE2C8BC747A}" sibTransId="{A480BB8D-19E5-430D-83B6-71EAB895FC97}"/>
    <dgm:cxn modelId="{0B65EF3E-AAC2-468F-AFA5-8EE5227889C5}" type="presOf" srcId="{0CC1168F-EEAF-449B-9B8E-46F9F9FCFB75}" destId="{AEC34A9C-7059-4C9E-BAE8-FFB25AC3CCCC}" srcOrd="0" destOrd="0" presId="urn:microsoft.com/office/officeart/2005/8/layout/process4"/>
    <dgm:cxn modelId="{042BD6E8-9FC4-44AD-A067-C485F41CCCB6}" type="presOf" srcId="{14619768-E513-41EA-80A0-BDD5EBA9D850}" destId="{1492D3E9-BDA2-46A6-9618-7BC9737AD963}" srcOrd="0" destOrd="0" presId="urn:microsoft.com/office/officeart/2005/8/layout/process4"/>
    <dgm:cxn modelId="{89A2C81F-4442-4783-B83B-119FA9B39E66}" type="presOf" srcId="{8AB86F48-0CDF-4AED-A605-561E82272E06}" destId="{567B7C7A-0F14-4A81-A9DC-94D610821CB4}" srcOrd="1" destOrd="0" presId="urn:microsoft.com/office/officeart/2005/8/layout/process4"/>
    <dgm:cxn modelId="{2CEDF8D5-6DED-42BF-9CB9-065BE7DBAA39}" srcId="{8AB86F48-0CDF-4AED-A605-561E82272E06}" destId="{E48F7E32-2A7F-48BC-B0E6-A1FDF8E72FDB}" srcOrd="1" destOrd="0" parTransId="{EC5C98B6-BD6E-466B-A80A-11BC4093A29F}" sibTransId="{98313088-0AA7-4FDB-A591-26AC29C30DE8}"/>
    <dgm:cxn modelId="{A6284A21-587B-4335-9C30-A5FD40F75595}" type="presOf" srcId="{26EDF0A3-81EA-4D33-B551-4A9F638A242E}" destId="{5730121A-2D0E-4A39-8943-99C253DC34B6}" srcOrd="1" destOrd="0" presId="urn:microsoft.com/office/officeart/2005/8/layout/process4"/>
    <dgm:cxn modelId="{5F6C3C5D-36E2-4D8D-AD23-0FCAD9548DE5}" type="presOf" srcId="{8AB86F48-0CDF-4AED-A605-561E82272E06}" destId="{7AFC942F-373B-4F96-8ECA-7885A4CFE93A}" srcOrd="0" destOrd="0" presId="urn:microsoft.com/office/officeart/2005/8/layout/process4"/>
    <dgm:cxn modelId="{644415D9-F9F0-4373-ADB3-BD66376797F7}" type="presOf" srcId="{890E158E-31C0-4EE3-B018-863B3BBCD281}" destId="{186708B1-4AC0-43B6-A3E2-3D045E9BF0F9}" srcOrd="0" destOrd="0" presId="urn:microsoft.com/office/officeart/2005/8/layout/process4"/>
    <dgm:cxn modelId="{A0ABD765-C26A-48E3-891D-BF3A21BAF988}" type="presParOf" srcId="{AEC34A9C-7059-4C9E-BAE8-FFB25AC3CCCC}" destId="{6DDC807D-71FC-4CBB-B003-532CB6251CD6}" srcOrd="0" destOrd="0" presId="urn:microsoft.com/office/officeart/2005/8/layout/process4"/>
    <dgm:cxn modelId="{2024D4D1-B0EC-41CF-B62E-C91F29612102}" type="presParOf" srcId="{6DDC807D-71FC-4CBB-B003-532CB6251CD6}" destId="{7AFC942F-373B-4F96-8ECA-7885A4CFE93A}" srcOrd="0" destOrd="0" presId="urn:microsoft.com/office/officeart/2005/8/layout/process4"/>
    <dgm:cxn modelId="{03AA0CD7-4CAD-4573-B612-6761710E9747}" type="presParOf" srcId="{6DDC807D-71FC-4CBB-B003-532CB6251CD6}" destId="{567B7C7A-0F14-4A81-A9DC-94D610821CB4}" srcOrd="1" destOrd="0" presId="urn:microsoft.com/office/officeart/2005/8/layout/process4"/>
    <dgm:cxn modelId="{88E44A4A-714C-4F4F-91E5-E011240F65F6}" type="presParOf" srcId="{6DDC807D-71FC-4CBB-B003-532CB6251CD6}" destId="{18F46051-0F37-408C-936A-38001D76CC12}" srcOrd="2" destOrd="0" presId="urn:microsoft.com/office/officeart/2005/8/layout/process4"/>
    <dgm:cxn modelId="{1AAE8888-C170-4FA8-9997-F703E21EEEF3}" type="presParOf" srcId="{18F46051-0F37-408C-936A-38001D76CC12}" destId="{1492D3E9-BDA2-46A6-9618-7BC9737AD963}" srcOrd="0" destOrd="0" presId="urn:microsoft.com/office/officeart/2005/8/layout/process4"/>
    <dgm:cxn modelId="{6D7898A2-C0D2-4839-BBFB-67CC56306308}" type="presParOf" srcId="{18F46051-0F37-408C-936A-38001D76CC12}" destId="{3C16202B-A0F8-4E7B-B15F-2F5374245352}" srcOrd="1" destOrd="0" presId="urn:microsoft.com/office/officeart/2005/8/layout/process4"/>
    <dgm:cxn modelId="{6EAC04D0-4A8C-4A80-A1F1-3254715A9E63}" type="presParOf" srcId="{AEC34A9C-7059-4C9E-BAE8-FFB25AC3CCCC}" destId="{BD21C373-22C8-45FB-B0FC-56BF030AC48A}" srcOrd="1" destOrd="0" presId="urn:microsoft.com/office/officeart/2005/8/layout/process4"/>
    <dgm:cxn modelId="{747C230C-96E1-43A9-A3BF-09985ADF301C}" type="presParOf" srcId="{AEC34A9C-7059-4C9E-BAE8-FFB25AC3CCCC}" destId="{83C4ECDA-91B8-4802-B622-EB84AEC19144}" srcOrd="2" destOrd="0" presId="urn:microsoft.com/office/officeart/2005/8/layout/process4"/>
    <dgm:cxn modelId="{F510A2C3-4993-41E6-8189-32CB43AFDEDB}" type="presParOf" srcId="{83C4ECDA-91B8-4802-B622-EB84AEC19144}" destId="{9F4613C4-67FD-4367-A1A8-D082FD86D91F}" srcOrd="0" destOrd="0" presId="urn:microsoft.com/office/officeart/2005/8/layout/process4"/>
    <dgm:cxn modelId="{754F4935-4CE2-4737-B384-814362271F7B}" type="presParOf" srcId="{83C4ECDA-91B8-4802-B622-EB84AEC19144}" destId="{5730121A-2D0E-4A39-8943-99C253DC34B6}" srcOrd="1" destOrd="0" presId="urn:microsoft.com/office/officeart/2005/8/layout/process4"/>
    <dgm:cxn modelId="{F20053F6-5653-4362-B31B-496CB9C3B094}" type="presParOf" srcId="{83C4ECDA-91B8-4802-B622-EB84AEC19144}" destId="{B51302C6-4AA4-4034-BA24-C4CE31E3A196}" srcOrd="2" destOrd="0" presId="urn:microsoft.com/office/officeart/2005/8/layout/process4"/>
    <dgm:cxn modelId="{F56FCA89-A9B7-470A-95FE-5E34A094AAE6}" type="presParOf" srcId="{B51302C6-4AA4-4034-BA24-C4CE31E3A196}" destId="{4B3DFF58-50D3-4225-BDF9-1C7904519200}" srcOrd="0" destOrd="0" presId="urn:microsoft.com/office/officeart/2005/8/layout/process4"/>
    <dgm:cxn modelId="{753C9131-A50C-4E93-B57D-220B56F8D347}" type="presParOf" srcId="{B51302C6-4AA4-4034-BA24-C4CE31E3A196}" destId="{A701500D-FD0B-4D15-816C-93A2C841306C}" srcOrd="1" destOrd="0" presId="urn:microsoft.com/office/officeart/2005/8/layout/process4"/>
    <dgm:cxn modelId="{8F64CAAA-6A46-4269-BA3A-65703AD6371F}" type="presParOf" srcId="{B51302C6-4AA4-4034-BA24-C4CE31E3A196}" destId="{186708B1-4AC0-43B6-A3E2-3D045E9BF0F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0203D-BE5E-42F7-8EE5-B2102EA27121}" type="doc">
      <dgm:prSet loTypeId="urn:microsoft.com/office/officeart/2005/8/layout/hierarchy4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2F007FB-961C-48FF-84C0-2C5362B046DB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2">
                  <a:lumMod val="75000"/>
                </a:schemeClr>
              </a:solidFill>
              <a:latin typeface="PF Square Sans Pro" panose="02000506040000020004" pitchFamily="2" charset="0"/>
            </a:rPr>
            <a:t>КРИТЕРИИ</a:t>
          </a:r>
        </a:p>
        <a:p>
          <a:pPr defTabSz="2222500"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BF07184E-76ED-4289-AA6A-5D1212B5445A}" type="parTrans" cxnId="{1574DFFD-46A7-4CC5-A766-89B076375494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1A425D6C-53BF-4CDB-BF80-A25D3C40844D}" type="sibTrans" cxnId="{1574DFFD-46A7-4CC5-A766-89B076375494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032E175B-FEC2-4EEF-9416-7935436DFB86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1. Наличие инструментов цифровой фиксации результатов педагогической диагностики с аналитическими отчетами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dirty="0">
            <a:solidFill>
              <a:schemeClr val="bg2">
                <a:lumMod val="25000"/>
              </a:schemeClr>
            </a:solidFill>
          </a:endParaRPr>
        </a:p>
      </dgm:t>
    </dgm:pt>
    <dgm:pt modelId="{65B61BB8-9A5B-4C64-945C-144ED81EE71A}" type="parTrans" cxnId="{B0DAB14D-E68D-4E23-BB54-4725F0DF8341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A557B985-DC69-4F73-9622-293BB2CAF5C8}" type="sibTrans" cxnId="{B0DAB14D-E68D-4E23-BB54-4725F0DF8341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423C0B1A-711D-4E49-89BC-A6C2D163DCDC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lvl="0"/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4. Автоматизированные отчетные документы (диагностика, табель учета посещаемости, журнал наблюдений, режимные журналы)</a:t>
          </a:r>
        </a:p>
        <a:p>
          <a:pPr lvl="0"/>
          <a:endParaRPr lang="ru-RU" sz="1100" b="1" dirty="0">
            <a:solidFill>
              <a:schemeClr val="bg2">
                <a:lumMod val="25000"/>
              </a:schemeClr>
            </a:solidFill>
          </a:endParaRPr>
        </a:p>
        <a:p>
          <a:endParaRPr lang="ru-RU" sz="800" b="1" dirty="0">
            <a:solidFill>
              <a:schemeClr val="bg2">
                <a:lumMod val="25000"/>
              </a:schemeClr>
            </a:solidFill>
          </a:endParaRPr>
        </a:p>
      </dgm:t>
    </dgm:pt>
    <dgm:pt modelId="{65596741-6D06-4D56-8824-843ACFB5B1BD}" type="parTrans" cxnId="{2B489F37-C93F-4D56-B5CC-57ED59241E7F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DD754417-1BDB-45EF-A322-CB48E27B15A1}" type="sibTrans" cxnId="{2B489F37-C93F-4D56-B5CC-57ED59241E7F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B89B8E22-8C6C-48EF-952C-FE56E38A6E1E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lvl="0"/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7. </a:t>
          </a:r>
          <a:r>
            <a:rPr lang="ru-RU" sz="1100" b="1" dirty="0" err="1" smtClean="0">
              <a:solidFill>
                <a:schemeClr val="bg2">
                  <a:lumMod val="25000"/>
                </a:schemeClr>
              </a:solidFill>
            </a:rPr>
            <a:t>Клиентоориентированность</a:t>
          </a:r>
          <a:r>
            <a:rPr lang="ru-RU" sz="1100" b="1" dirty="0" smtClean="0">
              <a:solidFill>
                <a:schemeClr val="bg2">
                  <a:lumMod val="25000"/>
                </a:schemeClr>
              </a:solidFill>
            </a:rPr>
            <a:t> (в том </a:t>
          </a:r>
          <a:r>
            <a:rPr lang="ru-RU" sz="1100" b="1" dirty="0" err="1" smtClean="0">
              <a:solidFill>
                <a:schemeClr val="bg2">
                  <a:lumMod val="25000"/>
                </a:schemeClr>
              </a:solidFill>
            </a:rPr>
            <a:t>чисе</a:t>
          </a:r>
          <a:r>
            <a:rPr lang="ru-RU" sz="1100" b="1" dirty="0" smtClean="0">
              <a:solidFill>
                <a:schemeClr val="bg2">
                  <a:lumMod val="25000"/>
                </a:schemeClr>
              </a:solidFill>
            </a:rPr>
            <a:t> сопровождение индивидуальной образовательной  траектории)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  <a:p>
          <a:pPr marL="285750" indent="-285750">
            <a:buClr>
              <a:srgbClr val="005EA6"/>
            </a:buClr>
            <a:buFont typeface="Wingdings" pitchFamily="2" charset="2"/>
            <a:buChar char="Ø"/>
          </a:pPr>
          <a:endParaRPr lang="ru-RU" sz="1100" b="1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3BD3856C-FF66-4EBC-BDD3-42D210E852DE}" type="parTrans" cxnId="{E3926977-DACA-4D7D-A292-ABE19F39FD02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8C172525-2702-41EC-BE4D-BFF37B5C6575}" type="sibTrans" cxnId="{E3926977-DACA-4D7D-A292-ABE19F39FD02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A24823DD-CA55-40D7-AB2B-56B8885819F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5. Наличие пространства для хранения и обмена файлами различных форматов</a:t>
          </a:r>
          <a:endParaRPr lang="ru-RU" sz="900" b="1" dirty="0">
            <a:solidFill>
              <a:schemeClr val="bg2">
                <a:lumMod val="25000"/>
              </a:schemeClr>
            </a:solidFill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dirty="0">
            <a:solidFill>
              <a:schemeClr val="bg2">
                <a:lumMod val="25000"/>
              </a:schemeClr>
            </a:solidFill>
          </a:endParaRPr>
        </a:p>
      </dgm:t>
    </dgm:pt>
    <dgm:pt modelId="{46F83335-5393-453F-AC34-BCA97E25FC32}" type="parTrans" cxnId="{C9BE6564-6614-42C8-A738-3AB07BC0FEBE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1F3A3EFA-8A81-4297-9A3F-F44F116C2FD9}" type="sibTrans" cxnId="{C9BE6564-6614-42C8-A738-3AB07BC0FEBE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BEA2C790-08A6-40B7-897B-9FE80F34A89C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lvl="0"/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6. Стимул к повышению цифровой грамотности педагогов</a:t>
          </a:r>
        </a:p>
        <a:p>
          <a:pPr lvl="0"/>
          <a:endParaRPr lang="ru-RU" sz="900" b="1" dirty="0">
            <a:solidFill>
              <a:schemeClr val="bg2">
                <a:lumMod val="25000"/>
              </a:schemeClr>
            </a:solidFill>
          </a:endParaRPr>
        </a:p>
        <a:p>
          <a:endParaRPr lang="ru-RU" sz="900" b="1" dirty="0">
            <a:solidFill>
              <a:schemeClr val="bg2">
                <a:lumMod val="25000"/>
              </a:schemeClr>
            </a:solidFill>
          </a:endParaRPr>
        </a:p>
      </dgm:t>
    </dgm:pt>
    <dgm:pt modelId="{B2CFF27D-EEEB-4DE1-9B67-99BF7991130A}" type="parTrans" cxnId="{E68703E6-30B2-4E33-86ED-DE1B2265EC6E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031D05E6-F57D-4A0D-BEEB-7096FDCFCE2D}" type="sibTrans" cxnId="{E68703E6-30B2-4E33-86ED-DE1B2265EC6E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BA4DE9C3-E53B-4993-BD2D-FAC664A71254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3. Наличие личного кабинета родителя с информацией о целевых ориентирах и показателями развития индивидуально его ребенка</a:t>
          </a:r>
        </a:p>
        <a:p>
          <a:endParaRPr lang="ru-RU" sz="1100" b="1" dirty="0">
            <a:solidFill>
              <a:schemeClr val="bg2">
                <a:lumMod val="25000"/>
              </a:schemeClr>
            </a:solidFill>
          </a:endParaRPr>
        </a:p>
      </dgm:t>
    </dgm:pt>
    <dgm:pt modelId="{A366D98A-AFD3-46D8-BB66-2859411EC555}" type="parTrans" cxnId="{96D3BBC3-1C7F-4F5B-904F-7DD849C04C87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F2AF3EAE-5C42-4E8B-8A1F-40AEDCBFD3FC}" type="sibTrans" cxnId="{96D3BBC3-1C7F-4F5B-904F-7DD849C04C87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BDDF3B4F-EA59-4E05-916E-5BECB0661C0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2. Наличие возможности защищенной </a:t>
          </a:r>
          <a:r>
            <a:rPr lang="ru-RU" sz="1100" b="1" dirty="0" err="1">
              <a:solidFill>
                <a:schemeClr val="bg2">
                  <a:lumMod val="25000"/>
                </a:schemeClr>
              </a:solidFill>
            </a:rPr>
            <a:t>индиви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>
              <a:solidFill>
                <a:schemeClr val="bg2">
                  <a:lumMod val="25000"/>
                </a:schemeClr>
              </a:solidFill>
            </a:rPr>
            <a:t>дуальной и групповой </a:t>
          </a:r>
          <a:r>
            <a:rPr lang="ru-RU" sz="1100" b="1" dirty="0" err="1">
              <a:solidFill>
                <a:schemeClr val="bg2">
                  <a:lumMod val="25000"/>
                </a:schemeClr>
              </a:solidFill>
            </a:rPr>
            <a:t>коммуника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err="1">
              <a:solidFill>
                <a:schemeClr val="bg2">
                  <a:lumMod val="25000"/>
                </a:schemeClr>
              </a:solidFill>
            </a:rPr>
            <a:t>ции</a:t>
          </a:r>
          <a:endParaRPr lang="ru-RU" sz="1100" b="1" dirty="0">
            <a:solidFill>
              <a:schemeClr val="bg2">
                <a:lumMod val="25000"/>
              </a:schemeClr>
            </a:solidFill>
          </a:endParaRP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>
            <a:solidFill>
              <a:schemeClr val="bg2">
                <a:lumMod val="25000"/>
              </a:schemeClr>
            </a:solidFill>
          </a:endParaRPr>
        </a:p>
      </dgm:t>
    </dgm:pt>
    <dgm:pt modelId="{8DCE7703-9481-48B5-A8D4-B3F6556EF414}" type="parTrans" cxnId="{97853E90-555D-487F-9007-F0A55C3FBB05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AC99E6A1-C590-4F17-8BAA-83188157973D}" type="sibTrans" cxnId="{97853E90-555D-487F-9007-F0A55C3FBB05}">
      <dgm:prSet/>
      <dgm:spPr/>
      <dgm:t>
        <a:bodyPr/>
        <a:lstStyle/>
        <a:p>
          <a:endParaRPr lang="ru-RU" b="1">
            <a:solidFill>
              <a:schemeClr val="bg2">
                <a:lumMod val="25000"/>
              </a:schemeClr>
            </a:solidFill>
          </a:endParaRPr>
        </a:p>
      </dgm:t>
    </dgm:pt>
    <dgm:pt modelId="{5F4F85DE-99AB-471C-87F0-57271DAF68C0}" type="pres">
      <dgm:prSet presAssocID="{9200203D-BE5E-42F7-8EE5-B2102EA271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8E7E68-64FB-4098-94D6-CCF9C3C1B069}" type="pres">
      <dgm:prSet presAssocID="{C2F007FB-961C-48FF-84C0-2C5362B046DB}" presName="vertOne" presStyleCnt="0"/>
      <dgm:spPr/>
    </dgm:pt>
    <dgm:pt modelId="{E36B04CA-E61D-4817-8E14-51A40E067E01}" type="pres">
      <dgm:prSet presAssocID="{C2F007FB-961C-48FF-84C0-2C5362B046DB}" presName="txOne" presStyleLbl="node0" presStyleIdx="0" presStyleCnt="1" custScaleX="95902" custScaleY="26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8C854-3A94-4F8F-B83E-18C3ECE1C81A}" type="pres">
      <dgm:prSet presAssocID="{C2F007FB-961C-48FF-84C0-2C5362B046DB}" presName="parTransOne" presStyleCnt="0"/>
      <dgm:spPr/>
    </dgm:pt>
    <dgm:pt modelId="{DE220118-C613-4583-B946-4CDCFE37EED6}" type="pres">
      <dgm:prSet presAssocID="{C2F007FB-961C-48FF-84C0-2C5362B046DB}" presName="horzOne" presStyleCnt="0"/>
      <dgm:spPr/>
    </dgm:pt>
    <dgm:pt modelId="{EEE20552-B2C3-46B7-9396-14A853719BAC}" type="pres">
      <dgm:prSet presAssocID="{032E175B-FEC2-4EEF-9416-7935436DFB86}" presName="vertTwo" presStyleCnt="0"/>
      <dgm:spPr/>
    </dgm:pt>
    <dgm:pt modelId="{342BAA77-111E-4B90-A8F5-E177CDD1DE5E}" type="pres">
      <dgm:prSet presAssocID="{032E175B-FEC2-4EEF-9416-7935436DFB86}" presName="txTwo" presStyleLbl="node2" presStyleIdx="0" presStyleCnt="7" custScaleX="109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36236-969E-4DC9-B141-30B1072B60A0}" type="pres">
      <dgm:prSet presAssocID="{032E175B-FEC2-4EEF-9416-7935436DFB86}" presName="horzTwo" presStyleCnt="0"/>
      <dgm:spPr/>
    </dgm:pt>
    <dgm:pt modelId="{CC197ED1-306A-46EC-9C5D-548A05CEFA57}" type="pres">
      <dgm:prSet presAssocID="{A557B985-DC69-4F73-9622-293BB2CAF5C8}" presName="sibSpaceTwo" presStyleCnt="0"/>
      <dgm:spPr/>
    </dgm:pt>
    <dgm:pt modelId="{1E1CB630-15E0-498D-A20E-76D39A89BA45}" type="pres">
      <dgm:prSet presAssocID="{BDDF3B4F-EA59-4E05-916E-5BECB0661C03}" presName="vertTwo" presStyleCnt="0"/>
      <dgm:spPr/>
    </dgm:pt>
    <dgm:pt modelId="{BE4D5D18-57DF-446E-86E8-96CDB3040A23}" type="pres">
      <dgm:prSet presAssocID="{BDDF3B4F-EA59-4E05-916E-5BECB0661C03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648CBA-F663-4122-938D-56E4BDF98FCF}" type="pres">
      <dgm:prSet presAssocID="{BDDF3B4F-EA59-4E05-916E-5BECB0661C03}" presName="horzTwo" presStyleCnt="0"/>
      <dgm:spPr/>
    </dgm:pt>
    <dgm:pt modelId="{FF52F916-6CCB-4BD5-A491-7712580C34A7}" type="pres">
      <dgm:prSet presAssocID="{AC99E6A1-C590-4F17-8BAA-83188157973D}" presName="sibSpaceTwo" presStyleCnt="0"/>
      <dgm:spPr/>
    </dgm:pt>
    <dgm:pt modelId="{F0541FA2-F755-4F75-B2A5-90544555CFDC}" type="pres">
      <dgm:prSet presAssocID="{BA4DE9C3-E53B-4993-BD2D-FAC664A71254}" presName="vertTwo" presStyleCnt="0"/>
      <dgm:spPr/>
    </dgm:pt>
    <dgm:pt modelId="{FF110684-580B-4B77-B1DC-4A0B11961222}" type="pres">
      <dgm:prSet presAssocID="{BA4DE9C3-E53B-4993-BD2D-FAC664A71254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56A49-670C-4A21-980A-00D92D5946F6}" type="pres">
      <dgm:prSet presAssocID="{BA4DE9C3-E53B-4993-BD2D-FAC664A71254}" presName="horzTwo" presStyleCnt="0"/>
      <dgm:spPr/>
    </dgm:pt>
    <dgm:pt modelId="{4CDD67AF-8EFE-481C-83B6-5A72F51815CD}" type="pres">
      <dgm:prSet presAssocID="{F2AF3EAE-5C42-4E8B-8A1F-40AEDCBFD3FC}" presName="sibSpaceTwo" presStyleCnt="0"/>
      <dgm:spPr/>
    </dgm:pt>
    <dgm:pt modelId="{65EA5908-7382-44BD-BB59-9F44A06C901C}" type="pres">
      <dgm:prSet presAssocID="{423C0B1A-711D-4E49-89BC-A6C2D163DCDC}" presName="vertTwo" presStyleCnt="0"/>
      <dgm:spPr/>
    </dgm:pt>
    <dgm:pt modelId="{B46AB253-AF23-4459-9115-DE73ECD08679}" type="pres">
      <dgm:prSet presAssocID="{423C0B1A-711D-4E49-89BC-A6C2D163DCDC}" presName="txTwo" presStyleLbl="node2" presStyleIdx="3" presStyleCnt="7" custLinFactNeighborX="0" custLinFactNeighborY="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8F69F-761D-4BA9-ACFE-2F97AE43301F}" type="pres">
      <dgm:prSet presAssocID="{423C0B1A-711D-4E49-89BC-A6C2D163DCDC}" presName="horzTwo" presStyleCnt="0"/>
      <dgm:spPr/>
    </dgm:pt>
    <dgm:pt modelId="{E92E3853-A93F-4238-BC25-C23BD5C885B4}" type="pres">
      <dgm:prSet presAssocID="{DD754417-1BDB-45EF-A322-CB48E27B15A1}" presName="sibSpaceTwo" presStyleCnt="0"/>
      <dgm:spPr/>
    </dgm:pt>
    <dgm:pt modelId="{3D09166E-C329-42DD-B44C-6157FA763E1D}" type="pres">
      <dgm:prSet presAssocID="{A24823DD-CA55-40D7-AB2B-56B8885819FF}" presName="vertTwo" presStyleCnt="0"/>
      <dgm:spPr/>
    </dgm:pt>
    <dgm:pt modelId="{4284C63F-852E-4F19-AF98-52BC014F7F15}" type="pres">
      <dgm:prSet presAssocID="{A24823DD-CA55-40D7-AB2B-56B8885819FF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A0133-E443-4892-BF2B-C12338CBD76F}" type="pres">
      <dgm:prSet presAssocID="{A24823DD-CA55-40D7-AB2B-56B8885819FF}" presName="horzTwo" presStyleCnt="0"/>
      <dgm:spPr/>
    </dgm:pt>
    <dgm:pt modelId="{F20BA127-817A-4D4D-8D86-3F7838C643B4}" type="pres">
      <dgm:prSet presAssocID="{1F3A3EFA-8A81-4297-9A3F-F44F116C2FD9}" presName="sibSpaceTwo" presStyleCnt="0"/>
      <dgm:spPr/>
    </dgm:pt>
    <dgm:pt modelId="{3CB5AD3C-1C61-42D3-8846-89E6E7C74240}" type="pres">
      <dgm:prSet presAssocID="{BEA2C790-08A6-40B7-897B-9FE80F34A89C}" presName="vertTwo" presStyleCnt="0"/>
      <dgm:spPr/>
    </dgm:pt>
    <dgm:pt modelId="{2A166DE3-6E16-4CF7-86D6-411F10152E0C}" type="pres">
      <dgm:prSet presAssocID="{BEA2C790-08A6-40B7-897B-9FE80F34A89C}" presName="txTwo" presStyleLbl="node2" presStyleIdx="5" presStyleCnt="7" custLinFactNeighborX="-6204" custLinFactNeighborY="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BF303-D572-43D5-AC8E-DD0784E0270E}" type="pres">
      <dgm:prSet presAssocID="{BEA2C790-08A6-40B7-897B-9FE80F34A89C}" presName="horzTwo" presStyleCnt="0"/>
      <dgm:spPr/>
    </dgm:pt>
    <dgm:pt modelId="{D272E926-B5E7-4D96-A887-D3351C13A436}" type="pres">
      <dgm:prSet presAssocID="{031D05E6-F57D-4A0D-BEEB-7096FDCFCE2D}" presName="sibSpaceTwo" presStyleCnt="0"/>
      <dgm:spPr/>
    </dgm:pt>
    <dgm:pt modelId="{3E5799B7-FDEC-4370-889C-43B49B8B3AE7}" type="pres">
      <dgm:prSet presAssocID="{B89B8E22-8C6C-48EF-952C-FE56E38A6E1E}" presName="vertTwo" presStyleCnt="0"/>
      <dgm:spPr/>
    </dgm:pt>
    <dgm:pt modelId="{82181B0B-04F7-4D31-8A6A-F96636A00A19}" type="pres">
      <dgm:prSet presAssocID="{B89B8E22-8C6C-48EF-952C-FE56E38A6E1E}" presName="txTwo" presStyleLbl="node2" presStyleIdx="6" presStyleCnt="7" custScaleX="88393" custLinFactNeighborX="-10942" custLinFactNeighborY="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5B737D-3ABE-41AF-B115-ED56B84B1725}" type="pres">
      <dgm:prSet presAssocID="{B89B8E22-8C6C-48EF-952C-FE56E38A6E1E}" presName="horzTwo" presStyleCnt="0"/>
      <dgm:spPr/>
    </dgm:pt>
  </dgm:ptLst>
  <dgm:cxnLst>
    <dgm:cxn modelId="{CF929BCB-AEDD-4EEB-99F7-D294B186DD53}" type="presOf" srcId="{C2F007FB-961C-48FF-84C0-2C5362B046DB}" destId="{E36B04CA-E61D-4817-8E14-51A40E067E01}" srcOrd="0" destOrd="0" presId="urn:microsoft.com/office/officeart/2005/8/layout/hierarchy4"/>
    <dgm:cxn modelId="{2B489F37-C93F-4D56-B5CC-57ED59241E7F}" srcId="{C2F007FB-961C-48FF-84C0-2C5362B046DB}" destId="{423C0B1A-711D-4E49-89BC-A6C2D163DCDC}" srcOrd="3" destOrd="0" parTransId="{65596741-6D06-4D56-8824-843ACFB5B1BD}" sibTransId="{DD754417-1BDB-45EF-A322-CB48E27B15A1}"/>
    <dgm:cxn modelId="{B0DAB14D-E68D-4E23-BB54-4725F0DF8341}" srcId="{C2F007FB-961C-48FF-84C0-2C5362B046DB}" destId="{032E175B-FEC2-4EEF-9416-7935436DFB86}" srcOrd="0" destOrd="0" parTransId="{65B61BB8-9A5B-4C64-945C-144ED81EE71A}" sibTransId="{A557B985-DC69-4F73-9622-293BB2CAF5C8}"/>
    <dgm:cxn modelId="{BEB0BF47-6708-438E-8BF3-736F6927352D}" type="presOf" srcId="{032E175B-FEC2-4EEF-9416-7935436DFB86}" destId="{342BAA77-111E-4B90-A8F5-E177CDD1DE5E}" srcOrd="0" destOrd="0" presId="urn:microsoft.com/office/officeart/2005/8/layout/hierarchy4"/>
    <dgm:cxn modelId="{33242A7F-7224-4168-87E5-8B302D0EE2BE}" type="presOf" srcId="{BA4DE9C3-E53B-4993-BD2D-FAC664A71254}" destId="{FF110684-580B-4B77-B1DC-4A0B11961222}" srcOrd="0" destOrd="0" presId="urn:microsoft.com/office/officeart/2005/8/layout/hierarchy4"/>
    <dgm:cxn modelId="{FD73319D-C055-4A98-ACEB-AA75A67563ED}" type="presOf" srcId="{423C0B1A-711D-4E49-89BC-A6C2D163DCDC}" destId="{B46AB253-AF23-4459-9115-DE73ECD08679}" srcOrd="0" destOrd="0" presId="urn:microsoft.com/office/officeart/2005/8/layout/hierarchy4"/>
    <dgm:cxn modelId="{96D3BBC3-1C7F-4F5B-904F-7DD849C04C87}" srcId="{C2F007FB-961C-48FF-84C0-2C5362B046DB}" destId="{BA4DE9C3-E53B-4993-BD2D-FAC664A71254}" srcOrd="2" destOrd="0" parTransId="{A366D98A-AFD3-46D8-BB66-2859411EC555}" sibTransId="{F2AF3EAE-5C42-4E8B-8A1F-40AEDCBFD3FC}"/>
    <dgm:cxn modelId="{97853E90-555D-487F-9007-F0A55C3FBB05}" srcId="{C2F007FB-961C-48FF-84C0-2C5362B046DB}" destId="{BDDF3B4F-EA59-4E05-916E-5BECB0661C03}" srcOrd="1" destOrd="0" parTransId="{8DCE7703-9481-48B5-A8D4-B3F6556EF414}" sibTransId="{AC99E6A1-C590-4F17-8BAA-83188157973D}"/>
    <dgm:cxn modelId="{1E8EE373-6068-4D74-8A48-68F0FBF8354C}" type="presOf" srcId="{BEA2C790-08A6-40B7-897B-9FE80F34A89C}" destId="{2A166DE3-6E16-4CF7-86D6-411F10152E0C}" srcOrd="0" destOrd="0" presId="urn:microsoft.com/office/officeart/2005/8/layout/hierarchy4"/>
    <dgm:cxn modelId="{E68703E6-30B2-4E33-86ED-DE1B2265EC6E}" srcId="{C2F007FB-961C-48FF-84C0-2C5362B046DB}" destId="{BEA2C790-08A6-40B7-897B-9FE80F34A89C}" srcOrd="5" destOrd="0" parTransId="{B2CFF27D-EEEB-4DE1-9B67-99BF7991130A}" sibTransId="{031D05E6-F57D-4A0D-BEEB-7096FDCFCE2D}"/>
    <dgm:cxn modelId="{1574DFFD-46A7-4CC5-A766-89B076375494}" srcId="{9200203D-BE5E-42F7-8EE5-B2102EA27121}" destId="{C2F007FB-961C-48FF-84C0-2C5362B046DB}" srcOrd="0" destOrd="0" parTransId="{BF07184E-76ED-4289-AA6A-5D1212B5445A}" sibTransId="{1A425D6C-53BF-4CDB-BF80-A25D3C40844D}"/>
    <dgm:cxn modelId="{EB313643-758F-4795-A61B-669B93EA3308}" type="presOf" srcId="{BDDF3B4F-EA59-4E05-916E-5BECB0661C03}" destId="{BE4D5D18-57DF-446E-86E8-96CDB3040A23}" srcOrd="0" destOrd="0" presId="urn:microsoft.com/office/officeart/2005/8/layout/hierarchy4"/>
    <dgm:cxn modelId="{C9BE6564-6614-42C8-A738-3AB07BC0FEBE}" srcId="{C2F007FB-961C-48FF-84C0-2C5362B046DB}" destId="{A24823DD-CA55-40D7-AB2B-56B8885819FF}" srcOrd="4" destOrd="0" parTransId="{46F83335-5393-453F-AC34-BCA97E25FC32}" sibTransId="{1F3A3EFA-8A81-4297-9A3F-F44F116C2FD9}"/>
    <dgm:cxn modelId="{E3926977-DACA-4D7D-A292-ABE19F39FD02}" srcId="{C2F007FB-961C-48FF-84C0-2C5362B046DB}" destId="{B89B8E22-8C6C-48EF-952C-FE56E38A6E1E}" srcOrd="6" destOrd="0" parTransId="{3BD3856C-FF66-4EBC-BDD3-42D210E852DE}" sibTransId="{8C172525-2702-41EC-BE4D-BFF37B5C6575}"/>
    <dgm:cxn modelId="{7B615F3B-7D46-45FE-8698-0EEAB851D2A8}" type="presOf" srcId="{B89B8E22-8C6C-48EF-952C-FE56E38A6E1E}" destId="{82181B0B-04F7-4D31-8A6A-F96636A00A19}" srcOrd="0" destOrd="0" presId="urn:microsoft.com/office/officeart/2005/8/layout/hierarchy4"/>
    <dgm:cxn modelId="{AFB29CD5-DD98-468D-8E82-B58F16D60D27}" type="presOf" srcId="{A24823DD-CA55-40D7-AB2B-56B8885819FF}" destId="{4284C63F-852E-4F19-AF98-52BC014F7F15}" srcOrd="0" destOrd="0" presId="urn:microsoft.com/office/officeart/2005/8/layout/hierarchy4"/>
    <dgm:cxn modelId="{ECAB6844-3EE2-45B6-968D-4AC0A56E0608}" type="presOf" srcId="{9200203D-BE5E-42F7-8EE5-B2102EA27121}" destId="{5F4F85DE-99AB-471C-87F0-57271DAF68C0}" srcOrd="0" destOrd="0" presId="urn:microsoft.com/office/officeart/2005/8/layout/hierarchy4"/>
    <dgm:cxn modelId="{1E433881-235C-4E5D-8881-52523BC704DD}" type="presParOf" srcId="{5F4F85DE-99AB-471C-87F0-57271DAF68C0}" destId="{098E7E68-64FB-4098-94D6-CCF9C3C1B069}" srcOrd="0" destOrd="0" presId="urn:microsoft.com/office/officeart/2005/8/layout/hierarchy4"/>
    <dgm:cxn modelId="{482F1471-7A19-42F8-A7D4-2EF083AC8E9F}" type="presParOf" srcId="{098E7E68-64FB-4098-94D6-CCF9C3C1B069}" destId="{E36B04CA-E61D-4817-8E14-51A40E067E01}" srcOrd="0" destOrd="0" presId="urn:microsoft.com/office/officeart/2005/8/layout/hierarchy4"/>
    <dgm:cxn modelId="{9DEDC863-9A6A-4D08-99AD-1D7746A9AB83}" type="presParOf" srcId="{098E7E68-64FB-4098-94D6-CCF9C3C1B069}" destId="{E698C854-3A94-4F8F-B83E-18C3ECE1C81A}" srcOrd="1" destOrd="0" presId="urn:microsoft.com/office/officeart/2005/8/layout/hierarchy4"/>
    <dgm:cxn modelId="{DAF6BD80-FCFE-4AA3-B4E3-521D91F85BCD}" type="presParOf" srcId="{098E7E68-64FB-4098-94D6-CCF9C3C1B069}" destId="{DE220118-C613-4583-B946-4CDCFE37EED6}" srcOrd="2" destOrd="0" presId="urn:microsoft.com/office/officeart/2005/8/layout/hierarchy4"/>
    <dgm:cxn modelId="{371358BD-A714-4984-9210-64CBE3C7C705}" type="presParOf" srcId="{DE220118-C613-4583-B946-4CDCFE37EED6}" destId="{EEE20552-B2C3-46B7-9396-14A853719BAC}" srcOrd="0" destOrd="0" presId="urn:microsoft.com/office/officeart/2005/8/layout/hierarchy4"/>
    <dgm:cxn modelId="{21E6BF5C-1A0B-47A3-BBD4-1BAA9DF8A6C7}" type="presParOf" srcId="{EEE20552-B2C3-46B7-9396-14A853719BAC}" destId="{342BAA77-111E-4B90-A8F5-E177CDD1DE5E}" srcOrd="0" destOrd="0" presId="urn:microsoft.com/office/officeart/2005/8/layout/hierarchy4"/>
    <dgm:cxn modelId="{3266AF6C-AFF8-428A-AD62-4C5894B539FF}" type="presParOf" srcId="{EEE20552-B2C3-46B7-9396-14A853719BAC}" destId="{FB436236-969E-4DC9-B141-30B1072B60A0}" srcOrd="1" destOrd="0" presId="urn:microsoft.com/office/officeart/2005/8/layout/hierarchy4"/>
    <dgm:cxn modelId="{108AB636-64AE-49B9-AD82-692559A8B619}" type="presParOf" srcId="{DE220118-C613-4583-B946-4CDCFE37EED6}" destId="{CC197ED1-306A-46EC-9C5D-548A05CEFA57}" srcOrd="1" destOrd="0" presId="urn:microsoft.com/office/officeart/2005/8/layout/hierarchy4"/>
    <dgm:cxn modelId="{80389D44-49CC-4CB0-A0F5-6321CC3CD8AD}" type="presParOf" srcId="{DE220118-C613-4583-B946-4CDCFE37EED6}" destId="{1E1CB630-15E0-498D-A20E-76D39A89BA45}" srcOrd="2" destOrd="0" presId="urn:microsoft.com/office/officeart/2005/8/layout/hierarchy4"/>
    <dgm:cxn modelId="{D59FA4EA-CF32-43C2-9934-D8ECF6FE4BFD}" type="presParOf" srcId="{1E1CB630-15E0-498D-A20E-76D39A89BA45}" destId="{BE4D5D18-57DF-446E-86E8-96CDB3040A23}" srcOrd="0" destOrd="0" presId="urn:microsoft.com/office/officeart/2005/8/layout/hierarchy4"/>
    <dgm:cxn modelId="{E75324FF-E18E-4607-9452-1D7D4ED1B08F}" type="presParOf" srcId="{1E1CB630-15E0-498D-A20E-76D39A89BA45}" destId="{12648CBA-F663-4122-938D-56E4BDF98FCF}" srcOrd="1" destOrd="0" presId="urn:microsoft.com/office/officeart/2005/8/layout/hierarchy4"/>
    <dgm:cxn modelId="{03D4C285-DB33-4791-9B1E-464353D0FDC5}" type="presParOf" srcId="{DE220118-C613-4583-B946-4CDCFE37EED6}" destId="{FF52F916-6CCB-4BD5-A491-7712580C34A7}" srcOrd="3" destOrd="0" presId="urn:microsoft.com/office/officeart/2005/8/layout/hierarchy4"/>
    <dgm:cxn modelId="{6BEB10C7-FC32-4077-B58D-9B84B807B7BA}" type="presParOf" srcId="{DE220118-C613-4583-B946-4CDCFE37EED6}" destId="{F0541FA2-F755-4F75-B2A5-90544555CFDC}" srcOrd="4" destOrd="0" presId="urn:microsoft.com/office/officeart/2005/8/layout/hierarchy4"/>
    <dgm:cxn modelId="{ED321AE8-2B97-4FA3-B116-758988F9CBC3}" type="presParOf" srcId="{F0541FA2-F755-4F75-B2A5-90544555CFDC}" destId="{FF110684-580B-4B77-B1DC-4A0B11961222}" srcOrd="0" destOrd="0" presId="urn:microsoft.com/office/officeart/2005/8/layout/hierarchy4"/>
    <dgm:cxn modelId="{066B0BA3-62CB-4CD2-A105-2164F29957F4}" type="presParOf" srcId="{F0541FA2-F755-4F75-B2A5-90544555CFDC}" destId="{10156A49-670C-4A21-980A-00D92D5946F6}" srcOrd="1" destOrd="0" presId="urn:microsoft.com/office/officeart/2005/8/layout/hierarchy4"/>
    <dgm:cxn modelId="{38C038CF-EE2B-47B9-AD66-49BCE1C61CB8}" type="presParOf" srcId="{DE220118-C613-4583-B946-4CDCFE37EED6}" destId="{4CDD67AF-8EFE-481C-83B6-5A72F51815CD}" srcOrd="5" destOrd="0" presId="urn:microsoft.com/office/officeart/2005/8/layout/hierarchy4"/>
    <dgm:cxn modelId="{9D152CDD-25A7-4F79-9A9E-4734E46FE830}" type="presParOf" srcId="{DE220118-C613-4583-B946-4CDCFE37EED6}" destId="{65EA5908-7382-44BD-BB59-9F44A06C901C}" srcOrd="6" destOrd="0" presId="urn:microsoft.com/office/officeart/2005/8/layout/hierarchy4"/>
    <dgm:cxn modelId="{47DDBCE0-9BDD-4F9E-8B74-23CF79A90A70}" type="presParOf" srcId="{65EA5908-7382-44BD-BB59-9F44A06C901C}" destId="{B46AB253-AF23-4459-9115-DE73ECD08679}" srcOrd="0" destOrd="0" presId="urn:microsoft.com/office/officeart/2005/8/layout/hierarchy4"/>
    <dgm:cxn modelId="{BA6F079D-FA18-45AA-AE95-43D86AFBEB53}" type="presParOf" srcId="{65EA5908-7382-44BD-BB59-9F44A06C901C}" destId="{0008F69F-761D-4BA9-ACFE-2F97AE43301F}" srcOrd="1" destOrd="0" presId="urn:microsoft.com/office/officeart/2005/8/layout/hierarchy4"/>
    <dgm:cxn modelId="{138404AD-DB64-4B84-873C-EFF21396358E}" type="presParOf" srcId="{DE220118-C613-4583-B946-4CDCFE37EED6}" destId="{E92E3853-A93F-4238-BC25-C23BD5C885B4}" srcOrd="7" destOrd="0" presId="urn:microsoft.com/office/officeart/2005/8/layout/hierarchy4"/>
    <dgm:cxn modelId="{E4E74053-07D2-43A9-B11F-F7625B2B4027}" type="presParOf" srcId="{DE220118-C613-4583-B946-4CDCFE37EED6}" destId="{3D09166E-C329-42DD-B44C-6157FA763E1D}" srcOrd="8" destOrd="0" presId="urn:microsoft.com/office/officeart/2005/8/layout/hierarchy4"/>
    <dgm:cxn modelId="{BEDA4C10-FC89-4CA6-B356-43CF9547C4FE}" type="presParOf" srcId="{3D09166E-C329-42DD-B44C-6157FA763E1D}" destId="{4284C63F-852E-4F19-AF98-52BC014F7F15}" srcOrd="0" destOrd="0" presId="urn:microsoft.com/office/officeart/2005/8/layout/hierarchy4"/>
    <dgm:cxn modelId="{EC5DCA1C-1AD9-49CD-AAEA-E39FBC7A63BC}" type="presParOf" srcId="{3D09166E-C329-42DD-B44C-6157FA763E1D}" destId="{04FA0133-E443-4892-BF2B-C12338CBD76F}" srcOrd="1" destOrd="0" presId="urn:microsoft.com/office/officeart/2005/8/layout/hierarchy4"/>
    <dgm:cxn modelId="{08B45825-F924-4F41-97BF-3815801F3735}" type="presParOf" srcId="{DE220118-C613-4583-B946-4CDCFE37EED6}" destId="{F20BA127-817A-4D4D-8D86-3F7838C643B4}" srcOrd="9" destOrd="0" presId="urn:microsoft.com/office/officeart/2005/8/layout/hierarchy4"/>
    <dgm:cxn modelId="{A07DF8FD-24A1-4D22-BC14-35EE71A03C86}" type="presParOf" srcId="{DE220118-C613-4583-B946-4CDCFE37EED6}" destId="{3CB5AD3C-1C61-42D3-8846-89E6E7C74240}" srcOrd="10" destOrd="0" presId="urn:microsoft.com/office/officeart/2005/8/layout/hierarchy4"/>
    <dgm:cxn modelId="{5E2A61F5-CDA1-467D-8FFE-FB653057EAAA}" type="presParOf" srcId="{3CB5AD3C-1C61-42D3-8846-89E6E7C74240}" destId="{2A166DE3-6E16-4CF7-86D6-411F10152E0C}" srcOrd="0" destOrd="0" presId="urn:microsoft.com/office/officeart/2005/8/layout/hierarchy4"/>
    <dgm:cxn modelId="{29A0E837-491C-4FB5-880F-4A7AA271BD57}" type="presParOf" srcId="{3CB5AD3C-1C61-42D3-8846-89E6E7C74240}" destId="{C92BF303-D572-43D5-AC8E-DD0784E0270E}" srcOrd="1" destOrd="0" presId="urn:microsoft.com/office/officeart/2005/8/layout/hierarchy4"/>
    <dgm:cxn modelId="{C6A8F757-4FB4-4359-86B2-F5F969BC4BAE}" type="presParOf" srcId="{DE220118-C613-4583-B946-4CDCFE37EED6}" destId="{D272E926-B5E7-4D96-A887-D3351C13A436}" srcOrd="11" destOrd="0" presId="urn:microsoft.com/office/officeart/2005/8/layout/hierarchy4"/>
    <dgm:cxn modelId="{86972DA3-74F9-4614-8CC0-28DDFC5BAB26}" type="presParOf" srcId="{DE220118-C613-4583-B946-4CDCFE37EED6}" destId="{3E5799B7-FDEC-4370-889C-43B49B8B3AE7}" srcOrd="12" destOrd="0" presId="urn:microsoft.com/office/officeart/2005/8/layout/hierarchy4"/>
    <dgm:cxn modelId="{1DC12971-FB4C-4AE0-8B61-0457BF4A15FF}" type="presParOf" srcId="{3E5799B7-FDEC-4370-889C-43B49B8B3AE7}" destId="{82181B0B-04F7-4D31-8A6A-F96636A00A19}" srcOrd="0" destOrd="0" presId="urn:microsoft.com/office/officeart/2005/8/layout/hierarchy4"/>
    <dgm:cxn modelId="{1D5229B6-8CF2-4A8F-8431-816784F7F5C1}" type="presParOf" srcId="{3E5799B7-FDEC-4370-889C-43B49B8B3AE7}" destId="{4A5B737D-3ABE-41AF-B115-ED56B84B1725}" srcOrd="1" destOrd="0" presId="urn:microsoft.com/office/officeart/2005/8/layout/hierarchy4"/>
  </dgm:cxnLst>
  <dgm:bg>
    <a:solidFill>
      <a:schemeClr val="accent4">
        <a:lumMod val="20000"/>
        <a:lumOff val="8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66308-725C-4B83-AE9C-817D38165B63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3213B8-F088-46F4-ADE2-D4EF8703906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latin typeface="PF Square Sans Pro" panose="02000506040000020004" pitchFamily="2" charset="0"/>
            <a:ea typeface="+mn-ea"/>
            <a:cs typeface="+mn-cs"/>
          </a:endParaRPr>
        </a:p>
        <a:p>
          <a:pPr marL="0" marR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Продукты</a:t>
          </a:r>
        </a:p>
        <a:p>
          <a:pPr marL="0" marR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(Сервисы)</a:t>
          </a:r>
        </a:p>
        <a:p>
          <a:pPr marL="0" algn="ctr" defTabSz="457200" rtl="0" eaLnBrk="1" latinLnBrk="0" hangingPunct="1"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1"/>
            </a:solidFill>
            <a:latin typeface="+mn-lt"/>
            <a:ea typeface="+mn-ea"/>
            <a:cs typeface="+mn-cs"/>
          </a:endParaRPr>
        </a:p>
      </dgm:t>
    </dgm:pt>
    <dgm:pt modelId="{26A98D39-2ECB-46EB-8738-1220405D8994}" type="parTrans" cxnId="{D3D62D2B-C914-49BD-AB68-45A101575CCF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EF0F8179-EE67-4A18-9BE6-54F5A1D899E9}" type="sibTrans" cxnId="{D3D62D2B-C914-49BD-AB68-45A101575CCF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7314E673-CA89-4731-9329-D677E78BA943}">
      <dgm:prSet phldrT="[Текст]" custT="1"/>
      <dgm:spPr/>
      <dgm:t>
        <a:bodyPr/>
        <a:lstStyle/>
        <a:p>
          <a:endParaRPr lang="ru-RU" sz="2400" dirty="0">
            <a:solidFill>
              <a:srgbClr val="005EA6"/>
            </a:solidFill>
          </a:endParaRPr>
        </a:p>
      </dgm:t>
    </dgm:pt>
    <dgm:pt modelId="{22E421F9-DC03-44DF-AFB9-3711D6ADD5D1}" type="parTrans" cxnId="{85BB2AFA-D2B6-4D66-A298-6126CF1A51AC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D749C3F0-B9C1-4F45-93FE-1198B74E0861}" type="sibTrans" cxnId="{85BB2AFA-D2B6-4D66-A298-6126CF1A51AC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B2FE105E-4EA7-4278-A995-D12D87059692}">
      <dgm:prSet phldrT="[Текст]" custT="1"/>
      <dgm:spPr/>
      <dgm:t>
        <a:bodyPr/>
        <a:lstStyle/>
        <a:p>
          <a:pPr marL="0" algn="ctr" defTabSz="457200" rtl="0" eaLnBrk="1" latinLnBrk="0" hangingPunct="1"/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Цифровое пространство для коммуникации</a:t>
          </a:r>
          <a:endParaRPr lang="ru-RU" sz="2400" b="1" kern="1200" dirty="0">
            <a:solidFill>
              <a:schemeClr val="accent1"/>
            </a:solidFill>
            <a:latin typeface="+mn-lt"/>
            <a:ea typeface="+mn-ea"/>
            <a:cs typeface="+mn-cs"/>
          </a:endParaRPr>
        </a:p>
      </dgm:t>
    </dgm:pt>
    <dgm:pt modelId="{08639505-198C-4549-AF5B-10808FE60D6F}" type="parTrans" cxnId="{039D6E35-D2BD-4677-B90A-0A70A84C654F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00DB9376-0A65-42A4-A079-37FEA88940CA}" type="sibTrans" cxnId="{039D6E35-D2BD-4677-B90A-0A70A84C654F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61035CA9-5577-497D-A2BD-FBEDA1917E16}">
      <dgm:prSet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2400" b="1" dirty="0" smtClean="0">
              <a:solidFill>
                <a:schemeClr val="accent1"/>
              </a:solidFill>
            </a:rPr>
            <a:t>«Цифровой портфель»</a:t>
          </a:r>
        </a:p>
        <a:p>
          <a:r>
            <a:rPr lang="ru-RU" sz="2400" b="1" dirty="0" smtClean="0">
              <a:solidFill>
                <a:schemeClr val="accent1"/>
              </a:solidFill>
            </a:rPr>
            <a:t> педагога</a:t>
          </a:r>
          <a:endParaRPr lang="ru-RU" sz="2400" dirty="0">
            <a:solidFill>
              <a:schemeClr val="accent1"/>
            </a:solidFill>
          </a:endParaRPr>
        </a:p>
      </dgm:t>
    </dgm:pt>
    <dgm:pt modelId="{DCB3BDDA-4935-4498-8ABE-3B5FB0BC3F2C}" type="parTrans" cxnId="{7BC31E41-5357-4F4A-B874-C186FB8E17A4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B71E376F-10CC-4035-8FEB-79D2DF5DD2EF}" type="sibTrans" cxnId="{7BC31E41-5357-4F4A-B874-C186FB8E17A4}">
      <dgm:prSet/>
      <dgm:spPr/>
      <dgm:t>
        <a:bodyPr/>
        <a:lstStyle/>
        <a:p>
          <a:endParaRPr lang="ru-RU">
            <a:solidFill>
              <a:srgbClr val="005EA6"/>
            </a:solidFill>
          </a:endParaRPr>
        </a:p>
      </dgm:t>
    </dgm:pt>
    <dgm:pt modelId="{1DE5E550-B23D-44EB-AD96-3319E8381E46}" type="pres">
      <dgm:prSet presAssocID="{D3766308-725C-4B83-AE9C-817D38165B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6D276-784B-403B-B33A-922F0C0EDD07}" type="pres">
      <dgm:prSet presAssocID="{D3766308-725C-4B83-AE9C-817D38165B63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CE8EB305-5463-4C54-B085-BCC8E5EC53DB}" type="pres">
      <dgm:prSet presAssocID="{8B3213B8-F088-46F4-ADE2-D4EF8703906A}" presName="centerShape" presStyleLbl="vennNode1" presStyleIdx="0" presStyleCnt="4" custScaleX="60416" custScaleY="37195" custLinFactNeighborX="689" custLinFactNeighborY="-10769"/>
      <dgm:spPr/>
      <dgm:t>
        <a:bodyPr/>
        <a:lstStyle/>
        <a:p>
          <a:endParaRPr lang="ru-RU"/>
        </a:p>
      </dgm:t>
    </dgm:pt>
    <dgm:pt modelId="{8D1657CC-D107-473A-BA9B-43C1DE23F3D8}" type="pres">
      <dgm:prSet presAssocID="{7314E673-CA89-4731-9329-D677E78BA943}" presName="node" presStyleLbl="vennNode1" presStyleIdx="1" presStyleCnt="4" custScaleX="178268" custScaleY="126329" custRadScaleRad="137565" custRadScaleInc="37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842E-296F-4E9E-8B17-D5913932AB63}" type="pres">
      <dgm:prSet presAssocID="{B2FE105E-4EA7-4278-A995-D12D87059692}" presName="node" presStyleLbl="vennNode1" presStyleIdx="2" presStyleCnt="4" custScaleX="185436" custScaleY="126392" custRadScaleRad="107613" custRadScaleInc="-1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0F520-4E43-4415-A835-982A15B078BF}" type="pres">
      <dgm:prSet presAssocID="{61035CA9-5577-497D-A2BD-FBEDA1917E16}" presName="node" presStyleLbl="vennNode1" presStyleIdx="3" presStyleCnt="4" custScaleX="178268" custScaleY="126329" custRadScaleRad="103672" custRadScaleInc="12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31E41-5357-4F4A-B874-C186FB8E17A4}" srcId="{8B3213B8-F088-46F4-ADE2-D4EF8703906A}" destId="{61035CA9-5577-497D-A2BD-FBEDA1917E16}" srcOrd="2" destOrd="0" parTransId="{DCB3BDDA-4935-4498-8ABE-3B5FB0BC3F2C}" sibTransId="{B71E376F-10CC-4035-8FEB-79D2DF5DD2EF}"/>
    <dgm:cxn modelId="{D6760E05-8D92-4FB4-9951-B9C0C11FF423}" type="presOf" srcId="{8B3213B8-F088-46F4-ADE2-D4EF8703906A}" destId="{CE8EB305-5463-4C54-B085-BCC8E5EC53DB}" srcOrd="0" destOrd="0" presId="urn:microsoft.com/office/officeart/2005/8/layout/radial3"/>
    <dgm:cxn modelId="{6DFB18C2-AB09-41AF-9DAB-7D7342C73F7D}" type="presOf" srcId="{7314E673-CA89-4731-9329-D677E78BA943}" destId="{8D1657CC-D107-473A-BA9B-43C1DE23F3D8}" srcOrd="0" destOrd="0" presId="urn:microsoft.com/office/officeart/2005/8/layout/radial3"/>
    <dgm:cxn modelId="{039D6E35-D2BD-4677-B90A-0A70A84C654F}" srcId="{8B3213B8-F088-46F4-ADE2-D4EF8703906A}" destId="{B2FE105E-4EA7-4278-A995-D12D87059692}" srcOrd="1" destOrd="0" parTransId="{08639505-198C-4549-AF5B-10808FE60D6F}" sibTransId="{00DB9376-0A65-42A4-A079-37FEA88940CA}"/>
    <dgm:cxn modelId="{85BB2AFA-D2B6-4D66-A298-6126CF1A51AC}" srcId="{8B3213B8-F088-46F4-ADE2-D4EF8703906A}" destId="{7314E673-CA89-4731-9329-D677E78BA943}" srcOrd="0" destOrd="0" parTransId="{22E421F9-DC03-44DF-AFB9-3711D6ADD5D1}" sibTransId="{D749C3F0-B9C1-4F45-93FE-1198B74E0861}"/>
    <dgm:cxn modelId="{DE643D18-3528-4E31-9820-443DA0021414}" type="presOf" srcId="{D3766308-725C-4B83-AE9C-817D38165B63}" destId="{1DE5E550-B23D-44EB-AD96-3319E8381E46}" srcOrd="0" destOrd="0" presId="urn:microsoft.com/office/officeart/2005/8/layout/radial3"/>
    <dgm:cxn modelId="{D3D62D2B-C914-49BD-AB68-45A101575CCF}" srcId="{D3766308-725C-4B83-AE9C-817D38165B63}" destId="{8B3213B8-F088-46F4-ADE2-D4EF8703906A}" srcOrd="0" destOrd="0" parTransId="{26A98D39-2ECB-46EB-8738-1220405D8994}" sibTransId="{EF0F8179-EE67-4A18-9BE6-54F5A1D899E9}"/>
    <dgm:cxn modelId="{64C396DD-234C-4201-A537-BE04384CA955}" type="presOf" srcId="{61035CA9-5577-497D-A2BD-FBEDA1917E16}" destId="{8A80F520-4E43-4415-A835-982A15B078BF}" srcOrd="0" destOrd="0" presId="urn:microsoft.com/office/officeart/2005/8/layout/radial3"/>
    <dgm:cxn modelId="{33265F9B-7996-4A2E-AE23-13E0730C658D}" type="presOf" srcId="{B2FE105E-4EA7-4278-A995-D12D87059692}" destId="{A6BB842E-296F-4E9E-8B17-D5913932AB63}" srcOrd="0" destOrd="0" presId="urn:microsoft.com/office/officeart/2005/8/layout/radial3"/>
    <dgm:cxn modelId="{38861057-FA05-432B-9649-3312D7CB1373}" type="presParOf" srcId="{1DE5E550-B23D-44EB-AD96-3319E8381E46}" destId="{3236D276-784B-403B-B33A-922F0C0EDD07}" srcOrd="0" destOrd="0" presId="urn:microsoft.com/office/officeart/2005/8/layout/radial3"/>
    <dgm:cxn modelId="{368E9A30-667A-469A-B3B7-DDCCD1CEE2A1}" type="presParOf" srcId="{3236D276-784B-403B-B33A-922F0C0EDD07}" destId="{CE8EB305-5463-4C54-B085-BCC8E5EC53DB}" srcOrd="0" destOrd="0" presId="urn:microsoft.com/office/officeart/2005/8/layout/radial3"/>
    <dgm:cxn modelId="{C9E0287E-3BDB-46F2-ADD3-0B429489BB75}" type="presParOf" srcId="{3236D276-784B-403B-B33A-922F0C0EDD07}" destId="{8D1657CC-D107-473A-BA9B-43C1DE23F3D8}" srcOrd="1" destOrd="0" presId="urn:microsoft.com/office/officeart/2005/8/layout/radial3"/>
    <dgm:cxn modelId="{58722D36-C116-4544-B71C-C892E81673AE}" type="presParOf" srcId="{3236D276-784B-403B-B33A-922F0C0EDD07}" destId="{A6BB842E-296F-4E9E-8B17-D5913932AB63}" srcOrd="2" destOrd="0" presId="urn:microsoft.com/office/officeart/2005/8/layout/radial3"/>
    <dgm:cxn modelId="{80A63D34-AAC2-4FB7-B7D1-804D5906B373}" type="presParOf" srcId="{3236D276-784B-403B-B33A-922F0C0EDD07}" destId="{8A80F520-4E43-4415-A835-982A15B078B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DC0D0-59D6-4A01-BDC1-3B98F73D8CAC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295AA19-B0CF-47D9-A856-2CCB28163B55}">
      <dgm:prSet phldrT="[Текст]" custT="1"/>
      <dgm:spPr/>
      <dgm:t>
        <a:bodyPr/>
        <a:lstStyle/>
        <a:p>
          <a:r>
            <a:rPr lang="ru-RU" sz="2000" b="1" dirty="0">
              <a:latin typeface="PF Square Sans Pro" panose="02000506040000020004" pitchFamily="2" charset="0"/>
              <a:ea typeface="+mn-ea"/>
              <a:cs typeface="+mn-cs"/>
            </a:rPr>
            <a:t>ОСНОВНЫЕ ЗАДАЧИ</a:t>
          </a:r>
          <a:endParaRPr lang="ru-RU" sz="2000" dirty="0"/>
        </a:p>
      </dgm:t>
    </dgm:pt>
    <dgm:pt modelId="{37C12550-B61A-40FF-8E09-E310F2A59827}" type="parTrans" cxnId="{46FE61EC-C50E-4853-AE74-F274801D20C7}">
      <dgm:prSet/>
      <dgm:spPr/>
      <dgm:t>
        <a:bodyPr/>
        <a:lstStyle/>
        <a:p>
          <a:endParaRPr lang="ru-RU"/>
        </a:p>
      </dgm:t>
    </dgm:pt>
    <dgm:pt modelId="{FBC5C16A-E6CF-4448-B59D-F7F4BF7F01BA}" type="sibTrans" cxnId="{46FE61EC-C50E-4853-AE74-F274801D20C7}">
      <dgm:prSet/>
      <dgm:spPr/>
      <dgm:t>
        <a:bodyPr/>
        <a:lstStyle/>
        <a:p>
          <a:endParaRPr lang="ru-RU"/>
        </a:p>
      </dgm:t>
    </dgm:pt>
    <dgm:pt modelId="{24A480DB-445A-48D0-97B2-46A0F1A09A23}">
      <dgm:prSet custT="1"/>
      <dgm:spPr/>
      <dgm:t>
        <a:bodyPr/>
        <a:lstStyle/>
        <a:p>
          <a:r>
            <a:rPr lang="ru-RU" sz="2400" dirty="0"/>
            <a:t>автоматизация отчетности, в том числе педагогической диагностики</a:t>
          </a:r>
        </a:p>
      </dgm:t>
    </dgm:pt>
    <dgm:pt modelId="{643B52D1-0922-40BF-8537-190EB8FD738F}" type="parTrans" cxnId="{C146CB3E-5764-40CC-821E-FECAA631C9E3}">
      <dgm:prSet/>
      <dgm:spPr/>
      <dgm:t>
        <a:bodyPr/>
        <a:lstStyle/>
        <a:p>
          <a:endParaRPr lang="ru-RU"/>
        </a:p>
      </dgm:t>
    </dgm:pt>
    <dgm:pt modelId="{70E24A0C-6EE1-41A2-B160-51990E3B471A}" type="sibTrans" cxnId="{C146CB3E-5764-40CC-821E-FECAA631C9E3}">
      <dgm:prSet/>
      <dgm:spPr/>
      <dgm:t>
        <a:bodyPr/>
        <a:lstStyle/>
        <a:p>
          <a:endParaRPr lang="ru-RU"/>
        </a:p>
      </dgm:t>
    </dgm:pt>
    <dgm:pt modelId="{EFF51BF4-2319-45A6-B934-8C5B6B1BD09D}">
      <dgm:prSet custT="1"/>
      <dgm:spPr/>
      <dgm:t>
        <a:bodyPr/>
        <a:lstStyle/>
        <a:p>
          <a:r>
            <a:rPr lang="ru-RU" sz="2400" dirty="0"/>
            <a:t>построение общего цифрового пространства для удобной коммуникации и совместной работы педагогов и родителей</a:t>
          </a:r>
        </a:p>
      </dgm:t>
    </dgm:pt>
    <dgm:pt modelId="{10856551-4409-4DCA-B13F-A9C7D7E10655}" type="parTrans" cxnId="{9349A323-4C45-4CFD-839A-86E0CF77044D}">
      <dgm:prSet/>
      <dgm:spPr/>
      <dgm:t>
        <a:bodyPr/>
        <a:lstStyle/>
        <a:p>
          <a:endParaRPr lang="ru-RU"/>
        </a:p>
      </dgm:t>
    </dgm:pt>
    <dgm:pt modelId="{8B9743CB-94DA-4BC3-92BA-ADB4CEF13FEE}" type="sibTrans" cxnId="{9349A323-4C45-4CFD-839A-86E0CF77044D}">
      <dgm:prSet/>
      <dgm:spPr/>
      <dgm:t>
        <a:bodyPr/>
        <a:lstStyle/>
        <a:p>
          <a:endParaRPr lang="ru-RU"/>
        </a:p>
      </dgm:t>
    </dgm:pt>
    <dgm:pt modelId="{96B256F1-8919-42F1-9C4E-AF28EB1FB44D}" type="pres">
      <dgm:prSet presAssocID="{811DC0D0-59D6-4A01-BDC1-3B98F73D8CA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CE25C-9931-4D9D-A0B2-4B0EBF6B0602}" type="pres">
      <dgm:prSet presAssocID="{8295AA19-B0CF-47D9-A856-2CCB28163B55}" presName="roof" presStyleLbl="dkBgShp" presStyleIdx="0" presStyleCnt="2"/>
      <dgm:spPr/>
      <dgm:t>
        <a:bodyPr/>
        <a:lstStyle/>
        <a:p>
          <a:endParaRPr lang="ru-RU"/>
        </a:p>
      </dgm:t>
    </dgm:pt>
    <dgm:pt modelId="{CB2231ED-3598-42E8-AD04-A5D27AB50060}" type="pres">
      <dgm:prSet presAssocID="{8295AA19-B0CF-47D9-A856-2CCB28163B55}" presName="pillars" presStyleCnt="0"/>
      <dgm:spPr/>
    </dgm:pt>
    <dgm:pt modelId="{9B22BB9D-65FD-4FCB-A24B-ED6F52464554}" type="pres">
      <dgm:prSet presAssocID="{8295AA19-B0CF-47D9-A856-2CCB28163B5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EE9CA-4B8A-4E0E-A79F-3743D8DFC127}" type="pres">
      <dgm:prSet presAssocID="{24A480DB-445A-48D0-97B2-46A0F1A09A2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E9F98-7A87-4559-B5FD-4FE1903930DF}" type="pres">
      <dgm:prSet presAssocID="{8295AA19-B0CF-47D9-A856-2CCB28163B55}" presName="base" presStyleLbl="dkBgShp" presStyleIdx="1" presStyleCnt="2"/>
      <dgm:spPr/>
    </dgm:pt>
  </dgm:ptLst>
  <dgm:cxnLst>
    <dgm:cxn modelId="{D3904429-F7D8-4D5E-A2C5-4AC9B2B7A5B4}" type="presOf" srcId="{811DC0D0-59D6-4A01-BDC1-3B98F73D8CAC}" destId="{96B256F1-8919-42F1-9C4E-AF28EB1FB44D}" srcOrd="0" destOrd="0" presId="urn:microsoft.com/office/officeart/2005/8/layout/hList3"/>
    <dgm:cxn modelId="{9349A323-4C45-4CFD-839A-86E0CF77044D}" srcId="{8295AA19-B0CF-47D9-A856-2CCB28163B55}" destId="{EFF51BF4-2319-45A6-B934-8C5B6B1BD09D}" srcOrd="0" destOrd="0" parTransId="{10856551-4409-4DCA-B13F-A9C7D7E10655}" sibTransId="{8B9743CB-94DA-4BC3-92BA-ADB4CEF13FEE}"/>
    <dgm:cxn modelId="{490E93D5-0CAF-47F4-B8AF-3E70AAA0DB24}" type="presOf" srcId="{8295AA19-B0CF-47D9-A856-2CCB28163B55}" destId="{0FDCE25C-9931-4D9D-A0B2-4B0EBF6B0602}" srcOrd="0" destOrd="0" presId="urn:microsoft.com/office/officeart/2005/8/layout/hList3"/>
    <dgm:cxn modelId="{C146CB3E-5764-40CC-821E-FECAA631C9E3}" srcId="{8295AA19-B0CF-47D9-A856-2CCB28163B55}" destId="{24A480DB-445A-48D0-97B2-46A0F1A09A23}" srcOrd="1" destOrd="0" parTransId="{643B52D1-0922-40BF-8537-190EB8FD738F}" sibTransId="{70E24A0C-6EE1-41A2-B160-51990E3B471A}"/>
    <dgm:cxn modelId="{C8539D5D-DCEC-4226-A825-710ACBA8D3C3}" type="presOf" srcId="{24A480DB-445A-48D0-97B2-46A0F1A09A23}" destId="{E04EE9CA-4B8A-4E0E-A79F-3743D8DFC127}" srcOrd="0" destOrd="0" presId="urn:microsoft.com/office/officeart/2005/8/layout/hList3"/>
    <dgm:cxn modelId="{46FE61EC-C50E-4853-AE74-F274801D20C7}" srcId="{811DC0D0-59D6-4A01-BDC1-3B98F73D8CAC}" destId="{8295AA19-B0CF-47D9-A856-2CCB28163B55}" srcOrd="0" destOrd="0" parTransId="{37C12550-B61A-40FF-8E09-E310F2A59827}" sibTransId="{FBC5C16A-E6CF-4448-B59D-F7F4BF7F01BA}"/>
    <dgm:cxn modelId="{4E7780F5-0C6B-4502-900D-35832A672ACE}" type="presOf" srcId="{EFF51BF4-2319-45A6-B934-8C5B6B1BD09D}" destId="{9B22BB9D-65FD-4FCB-A24B-ED6F52464554}" srcOrd="0" destOrd="0" presId="urn:microsoft.com/office/officeart/2005/8/layout/hList3"/>
    <dgm:cxn modelId="{74137A10-B012-41C3-A33F-F0DBAE45FA81}" type="presParOf" srcId="{96B256F1-8919-42F1-9C4E-AF28EB1FB44D}" destId="{0FDCE25C-9931-4D9D-A0B2-4B0EBF6B0602}" srcOrd="0" destOrd="0" presId="urn:microsoft.com/office/officeart/2005/8/layout/hList3"/>
    <dgm:cxn modelId="{5F2F3936-9398-4723-892C-29D423495886}" type="presParOf" srcId="{96B256F1-8919-42F1-9C4E-AF28EB1FB44D}" destId="{CB2231ED-3598-42E8-AD04-A5D27AB50060}" srcOrd="1" destOrd="0" presId="urn:microsoft.com/office/officeart/2005/8/layout/hList3"/>
    <dgm:cxn modelId="{5D4A07F1-D1CF-4A2D-8B13-86C6FED51259}" type="presParOf" srcId="{CB2231ED-3598-42E8-AD04-A5D27AB50060}" destId="{9B22BB9D-65FD-4FCB-A24B-ED6F52464554}" srcOrd="0" destOrd="0" presId="urn:microsoft.com/office/officeart/2005/8/layout/hList3"/>
    <dgm:cxn modelId="{55529588-211E-491F-8612-CFC09408E494}" type="presParOf" srcId="{CB2231ED-3598-42E8-AD04-A5D27AB50060}" destId="{E04EE9CA-4B8A-4E0E-A79F-3743D8DFC127}" srcOrd="1" destOrd="0" presId="urn:microsoft.com/office/officeart/2005/8/layout/hList3"/>
    <dgm:cxn modelId="{AC52C2E1-D6A3-442B-A3CE-78CCCA29F936}" type="presParOf" srcId="{96B256F1-8919-42F1-9C4E-AF28EB1FB44D}" destId="{8B4E9F98-7A87-4559-B5FD-4FE1903930D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3B492B-9C79-4A2E-8CC2-B9536075460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F1ED8C-DA38-43CC-BE5A-CB0BB3B9EB52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75000"/>
                </a:schemeClr>
              </a:solidFill>
            </a:rPr>
            <a:t>Поисково-подготовительный этап</a:t>
          </a:r>
        </a:p>
      </dgm:t>
    </dgm:pt>
    <dgm:pt modelId="{04545F01-4863-4839-A5BA-C1DA78B74BC4}" type="parTrans" cxnId="{2E7D7600-1CA3-4420-BF68-5F3415B73F7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D2017F3-49B0-4A19-A410-79411A4CCFA5}" type="sibTrans" cxnId="{2E7D7600-1CA3-4420-BF68-5F3415B73F7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1659A5C0-8EF5-4BFD-BAEE-58A679CFC881}">
      <dgm:prSet phldrT="[Текст]" custT="1"/>
      <dgm:spPr/>
      <dgm:t>
        <a:bodyPr/>
        <a:lstStyle/>
        <a:p>
          <a:r>
            <a:rPr lang="ru-RU" sz="1000" dirty="0">
              <a:solidFill>
                <a:schemeClr val="accent5">
                  <a:lumMod val="75000"/>
                </a:schemeClr>
              </a:solidFill>
            </a:rPr>
            <a:t>Сформировано видение построения цифровой образовательной среды (существующие ИКТ-инструменты, достаточность МТБ, готовность педагогического коллектива к инновационной деятельности) </a:t>
          </a:r>
        </a:p>
      </dgm:t>
    </dgm:pt>
    <dgm:pt modelId="{C2CC8997-F694-49B8-BC32-F63E36EDF3A9}" type="parTrans" cxnId="{85C4ED37-EB86-4389-A0A8-BF0A57007B61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51798722-7D57-4E06-AE52-07F8ACECD695}" type="sibTrans" cxnId="{85C4ED37-EB86-4389-A0A8-BF0A57007B61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F764A242-6E8D-401F-9569-CC210255E668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</a:rPr>
            <a:t>Создан пакет нормативно-правовых актов</a:t>
          </a:r>
        </a:p>
      </dgm:t>
    </dgm:pt>
    <dgm:pt modelId="{7F7C2A5C-0080-4128-B8EB-808C30B82205}" type="parTrans" cxnId="{93D6D1D7-10B1-40F1-A2B3-D1B64D95F69F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4165C950-CD2A-476F-ADFE-BBF8F2CC5985}" type="sibTrans" cxnId="{93D6D1D7-10B1-40F1-A2B3-D1B64D95F69F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343EC781-022D-4132-A749-EBAA5D3AEA6E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</a:rPr>
            <a:t>Создана система диагностических показателей для измерения результатов ИД 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(цифровой </a:t>
          </a:r>
          <a:r>
            <a:rPr lang="ru-RU" dirty="0">
              <a:solidFill>
                <a:schemeClr val="accent5">
                  <a:lumMod val="75000"/>
                </a:schemeClr>
              </a:solidFill>
            </a:rPr>
            <a:t>грамотности педагогов/уровня участия родителей в образовательном процессе своих детей)</a:t>
          </a:r>
        </a:p>
      </dgm:t>
    </dgm:pt>
    <dgm:pt modelId="{B04E23D8-0923-41AF-9C46-ACF5BDFBF477}" type="parTrans" cxnId="{0F406700-8E22-4DDB-B37D-C5CBE9D051FD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4304C969-E83D-43A6-8D2A-B0756C09AB4B}" type="sibTrans" cxnId="{0F406700-8E22-4DDB-B37D-C5CBE9D051FD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32E2C097-CA25-4EC6-85A6-22252120E30F}">
      <dgm:prSet phldrT="[Текст]" custT="1"/>
      <dgm:spPr/>
      <dgm:t>
        <a:bodyPr/>
        <a:lstStyle/>
        <a:p>
          <a:r>
            <a:rPr lang="ru-RU" sz="1800">
              <a:solidFill>
                <a:schemeClr val="accent5">
                  <a:lumMod val="75000"/>
                </a:schemeClr>
              </a:solidFill>
            </a:rPr>
            <a:t>Итоговый этап</a:t>
          </a:r>
          <a:endParaRPr lang="ru-RU" sz="1800" dirty="0">
            <a:solidFill>
              <a:schemeClr val="accent5">
                <a:lumMod val="75000"/>
              </a:schemeClr>
            </a:solidFill>
          </a:endParaRPr>
        </a:p>
      </dgm:t>
    </dgm:pt>
    <dgm:pt modelId="{52BF9C71-4E7A-43AB-B781-6469255344F3}" type="parTrans" cxnId="{E9240600-1434-44B6-9DC9-7D43F766D04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7391AF0-D1DE-4A0A-A56A-AE72A51E28E7}" type="sibTrans" cxnId="{E9240600-1434-44B6-9DC9-7D43F766D047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A8C674EF-8C28-4CBF-AD92-4597167B49C5}">
      <dgm:prSet phldrT="[Текст]"/>
      <dgm:spPr/>
      <dgm:t>
        <a:bodyPr/>
        <a:lstStyle/>
        <a:p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7D7B2BE4-5DCE-49A4-B61D-7E4B7262CD87}" type="parTrans" cxnId="{E6967EA8-7D9D-4EBF-AAA6-5E597DEA1FF1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DD7F09A6-B9A3-426D-9333-D3ACD33BA157}" type="sibTrans" cxnId="{E6967EA8-7D9D-4EBF-AAA6-5E597DEA1FF1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6B9D912-72F1-463E-A6DB-A21FFD3219FC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</a:rPr>
            <a:t>Диссеминация инновационного опыта на уровне района и города</a:t>
          </a:r>
        </a:p>
      </dgm:t>
    </dgm:pt>
    <dgm:pt modelId="{937231EA-9114-44CC-A320-AB643701D13D}" type="parTrans" cxnId="{B50C4027-BB81-4300-8E02-299ACAA8B5FA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2C3076B8-88D2-4E34-998B-EA84FF59BBE5}" type="sibTrans" cxnId="{B50C4027-BB81-4300-8E02-299ACAA8B5FA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D818E7BC-7622-4A15-8AF7-64A6FBE04B5C}">
      <dgm:prSet/>
      <dgm:spPr/>
      <dgm:t>
        <a:bodyPr/>
        <a:lstStyle/>
        <a:p>
          <a:endParaRPr lang="ru-RU" sz="900" dirty="0">
            <a:solidFill>
              <a:schemeClr val="accent5">
                <a:lumMod val="75000"/>
              </a:schemeClr>
            </a:solidFill>
          </a:endParaRPr>
        </a:p>
      </dgm:t>
    </dgm:pt>
    <dgm:pt modelId="{27743C78-F187-4AA2-A2BF-0FC8EA7A7229}" type="parTrans" cxnId="{3BE8F697-58D6-44A1-8606-9FF580CC27FE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F639C75F-0296-4C09-A2FC-5DABBC4701B6}" type="sibTrans" cxnId="{3BE8F697-58D6-44A1-8606-9FF580CC27FE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1C22FE4-E3C6-436A-A868-99489D799127}">
      <dgm:prSet phldrT="[Текст]" custT="1"/>
      <dgm:spPr/>
      <dgm:t>
        <a:bodyPr/>
        <a:lstStyle/>
        <a:p>
          <a:r>
            <a:rPr lang="ru-RU" sz="1000" dirty="0">
              <a:solidFill>
                <a:schemeClr val="accent5">
                  <a:lumMod val="75000"/>
                </a:schemeClr>
              </a:solidFill>
            </a:rPr>
            <a:t>Созданы контрольные группы </a:t>
          </a:r>
          <a:r>
            <a:rPr lang="ru-RU" sz="1000" dirty="0" smtClean="0">
              <a:solidFill>
                <a:schemeClr val="accent5">
                  <a:lumMod val="75000"/>
                </a:schemeClr>
              </a:solidFill>
            </a:rPr>
            <a:t>родителей </a:t>
          </a:r>
          <a:r>
            <a:rPr lang="ru-RU" sz="1000" dirty="0">
              <a:solidFill>
                <a:schemeClr val="accent5">
                  <a:lumMod val="75000"/>
                </a:schemeClr>
              </a:solidFill>
            </a:rPr>
            <a:t>и педагогов, зафиксированы входящие показатели развития </a:t>
          </a:r>
        </a:p>
      </dgm:t>
    </dgm:pt>
    <dgm:pt modelId="{7E99DE07-525F-4347-902C-9C4F5A83FCD0}" type="parTrans" cxnId="{2EE40AA8-68E6-45D0-B938-B6B98C341D06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FD2AB71F-2CCD-4E85-95F0-46F9708BFE79}" type="sibTrans" cxnId="{2EE40AA8-68E6-45D0-B938-B6B98C341D06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51E7B496-7780-4A37-A781-AB55F9C324BC}">
      <dgm:prSet/>
      <dgm:spPr/>
      <dgm:t>
        <a:bodyPr/>
        <a:lstStyle/>
        <a:p>
          <a:endParaRPr lang="ru-RU" sz="900" dirty="0">
            <a:solidFill>
              <a:schemeClr val="accent5">
                <a:lumMod val="75000"/>
              </a:schemeClr>
            </a:solidFill>
          </a:endParaRPr>
        </a:p>
      </dgm:t>
    </dgm:pt>
    <dgm:pt modelId="{48B51EDE-5DA6-4DFE-9230-0F7BCB9EDA94}" type="parTrans" cxnId="{0077486D-17C5-4F0C-BBF2-25A84451C33D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C7B6AD4D-ED66-496F-A81A-AD2B395745EE}" type="sibTrans" cxnId="{0077486D-17C5-4F0C-BBF2-25A84451C33D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8FFCCF6E-DF84-4171-A41A-07E8F92CD37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</a:rPr>
            <a:t>Педагогические кадры подготовлены к ИД </a:t>
          </a:r>
        </a:p>
      </dgm:t>
    </dgm:pt>
    <dgm:pt modelId="{6DDFCE57-DB4F-4ED3-980B-B7451C7AAF9A}" type="parTrans" cxnId="{D110F69C-7B39-4E12-A54D-230DE652F08B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D0E9C7E9-E96B-4EB0-A387-DFB8949E8934}" type="sibTrans" cxnId="{D110F69C-7B39-4E12-A54D-230DE652F08B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65860EC9-677F-4161-8B56-42480293DDEC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</a:rPr>
            <a:t>Оформлены результаты контрольных замеров </a:t>
          </a:r>
        </a:p>
      </dgm:t>
    </dgm:pt>
    <dgm:pt modelId="{D8144E1D-9717-4C29-B87E-076F108ACEF6}" type="parTrans" cxnId="{8155C7DA-94FF-4F51-901A-3FD221E11B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3A993B4-05C6-482E-9BF2-9C69891C9A27}" type="sibTrans" cxnId="{8155C7DA-94FF-4F51-901A-3FD221E11B69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0A4B0201-108D-4313-B206-3ED1D9FD9059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5">
                  <a:lumMod val="75000"/>
                </a:schemeClr>
              </a:solidFill>
            </a:rPr>
            <a:t>Исследовательский этап</a:t>
          </a:r>
        </a:p>
      </dgm:t>
    </dgm:pt>
    <dgm:pt modelId="{0B573FB7-F215-499E-8F00-1A16AA03BCC8}" type="sibTrans" cxnId="{64C34F3D-BDBE-4804-8431-CE966994AC68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AD73C1AD-58C0-4586-A534-345849B50143}" type="parTrans" cxnId="{64C34F3D-BDBE-4804-8431-CE966994AC68}">
      <dgm:prSet/>
      <dgm:spPr/>
      <dgm:t>
        <a:bodyPr/>
        <a:lstStyle/>
        <a:p>
          <a:endParaRPr lang="ru-RU">
            <a:solidFill>
              <a:schemeClr val="accent5">
                <a:lumMod val="75000"/>
              </a:schemeClr>
            </a:solidFill>
          </a:endParaRPr>
        </a:p>
      </dgm:t>
    </dgm:pt>
    <dgm:pt modelId="{EEE84306-250A-4AB7-A69A-ADF885D9A401}" type="pres">
      <dgm:prSet presAssocID="{F83B492B-9C79-4A2E-8CC2-B9536075460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28082-B66F-431C-B195-55664A4730A1}" type="pres">
      <dgm:prSet presAssocID="{2AF1ED8C-DA38-43CC-BE5A-CB0BB3B9EB52}" presName="circle1" presStyleLbl="node1" presStyleIdx="0" presStyleCnt="3"/>
      <dgm:spPr/>
    </dgm:pt>
    <dgm:pt modelId="{4A6CDC7B-FB90-42A4-BA9E-B2CADE1ECBB5}" type="pres">
      <dgm:prSet presAssocID="{2AF1ED8C-DA38-43CC-BE5A-CB0BB3B9EB52}" presName="space" presStyleCnt="0"/>
      <dgm:spPr/>
    </dgm:pt>
    <dgm:pt modelId="{13FDCE1D-078E-45DA-9B92-E1E7796A2C58}" type="pres">
      <dgm:prSet presAssocID="{2AF1ED8C-DA38-43CC-BE5A-CB0BB3B9EB52}" presName="rect1" presStyleLbl="alignAcc1" presStyleIdx="0" presStyleCnt="3"/>
      <dgm:spPr/>
      <dgm:t>
        <a:bodyPr/>
        <a:lstStyle/>
        <a:p>
          <a:endParaRPr lang="ru-RU"/>
        </a:p>
      </dgm:t>
    </dgm:pt>
    <dgm:pt modelId="{E445A25E-88CC-4C29-B80B-2AF2F478F3DD}" type="pres">
      <dgm:prSet presAssocID="{0A4B0201-108D-4313-B206-3ED1D9FD9059}" presName="vertSpace2" presStyleLbl="node1" presStyleIdx="0" presStyleCnt="3"/>
      <dgm:spPr/>
    </dgm:pt>
    <dgm:pt modelId="{EFEA059B-E6F7-48AC-BF4E-729103CEB92B}" type="pres">
      <dgm:prSet presAssocID="{0A4B0201-108D-4313-B206-3ED1D9FD9059}" presName="circle2" presStyleLbl="node1" presStyleIdx="1" presStyleCnt="3"/>
      <dgm:spPr/>
    </dgm:pt>
    <dgm:pt modelId="{EA0E7A4C-F9C3-4109-9F01-6ADA2B3C75BB}" type="pres">
      <dgm:prSet presAssocID="{0A4B0201-108D-4313-B206-3ED1D9FD9059}" presName="rect2" presStyleLbl="alignAcc1" presStyleIdx="1" presStyleCnt="3" custLinFactNeighborX="0" custLinFactNeighborY="-1231"/>
      <dgm:spPr/>
      <dgm:t>
        <a:bodyPr/>
        <a:lstStyle/>
        <a:p>
          <a:endParaRPr lang="ru-RU"/>
        </a:p>
      </dgm:t>
    </dgm:pt>
    <dgm:pt modelId="{7BD5FA82-3401-4522-A167-7CE19ABDFDAD}" type="pres">
      <dgm:prSet presAssocID="{32E2C097-CA25-4EC6-85A6-22252120E30F}" presName="vertSpace3" presStyleLbl="node1" presStyleIdx="1" presStyleCnt="3"/>
      <dgm:spPr/>
    </dgm:pt>
    <dgm:pt modelId="{6DB06A5A-5ADF-42A0-A708-78B27B760B4C}" type="pres">
      <dgm:prSet presAssocID="{32E2C097-CA25-4EC6-85A6-22252120E30F}" presName="circle3" presStyleLbl="node1" presStyleIdx="2" presStyleCnt="3"/>
      <dgm:spPr/>
    </dgm:pt>
    <dgm:pt modelId="{3861BD46-12F2-42CA-8EAB-DCDE5BA051D7}" type="pres">
      <dgm:prSet presAssocID="{32E2C097-CA25-4EC6-85A6-22252120E30F}" presName="rect3" presStyleLbl="alignAcc1" presStyleIdx="2" presStyleCnt="3" custLinFactNeighborY="-1616"/>
      <dgm:spPr/>
      <dgm:t>
        <a:bodyPr/>
        <a:lstStyle/>
        <a:p>
          <a:endParaRPr lang="ru-RU"/>
        </a:p>
      </dgm:t>
    </dgm:pt>
    <dgm:pt modelId="{F741F02F-0F95-4A20-B043-4321082640B7}" type="pres">
      <dgm:prSet presAssocID="{2AF1ED8C-DA38-43CC-BE5A-CB0BB3B9EB5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8438A-C77E-477D-902D-84E35E7FF270}" type="pres">
      <dgm:prSet presAssocID="{2AF1ED8C-DA38-43CC-BE5A-CB0BB3B9EB5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8A313-99C1-4F85-94DB-9B5C80A969CE}" type="pres">
      <dgm:prSet presAssocID="{0A4B0201-108D-4313-B206-3ED1D9FD905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CA059-5901-40F8-A01E-5B10F13E61F4}" type="pres">
      <dgm:prSet presAssocID="{0A4B0201-108D-4313-B206-3ED1D9FD905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0CE48-D8C3-4F34-A25F-D31CC7DB1F1F}" type="pres">
      <dgm:prSet presAssocID="{32E2C097-CA25-4EC6-85A6-22252120E30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F0B6F-13B6-4B14-9621-CD304AD52194}" type="pres">
      <dgm:prSet presAssocID="{32E2C097-CA25-4EC6-85A6-22252120E30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0F2AE-6432-4B63-BCB4-9E3C5FB4D803}" type="presOf" srcId="{D818E7BC-7622-4A15-8AF7-64A6FBE04B5C}" destId="{B7B8438A-C77E-477D-902D-84E35E7FF270}" srcOrd="0" destOrd="3" presId="urn:microsoft.com/office/officeart/2005/8/layout/target3"/>
    <dgm:cxn modelId="{E14B09FF-4C1A-4E2D-A6E8-BC89523F623E}" type="presOf" srcId="{51E7B496-7780-4A37-A781-AB55F9C324BC}" destId="{B7B8438A-C77E-477D-902D-84E35E7FF270}" srcOrd="0" destOrd="2" presId="urn:microsoft.com/office/officeart/2005/8/layout/target3"/>
    <dgm:cxn modelId="{C4DB1166-D78D-4DD5-A24D-BAB6D99CFD2B}" type="presOf" srcId="{0A4B0201-108D-4313-B206-3ED1D9FD9059}" destId="{3798A313-99C1-4F85-94DB-9B5C80A969CE}" srcOrd="1" destOrd="0" presId="urn:microsoft.com/office/officeart/2005/8/layout/target3"/>
    <dgm:cxn modelId="{0FA750ED-19AC-4489-A9EB-55CB10A16468}" type="presOf" srcId="{65860EC9-677F-4161-8B56-42480293DDEC}" destId="{EE2CA059-5901-40F8-A01E-5B10F13E61F4}" srcOrd="0" destOrd="3" presId="urn:microsoft.com/office/officeart/2005/8/layout/target3"/>
    <dgm:cxn modelId="{3BE8F697-58D6-44A1-8606-9FF580CC27FE}" srcId="{2AF1ED8C-DA38-43CC-BE5A-CB0BB3B9EB52}" destId="{D818E7BC-7622-4A15-8AF7-64A6FBE04B5C}" srcOrd="3" destOrd="0" parTransId="{27743C78-F187-4AA2-A2BF-0FC8EA7A7229}" sibTransId="{F639C75F-0296-4C09-A2FC-5DABBC4701B6}"/>
    <dgm:cxn modelId="{046FF5C6-34C7-4D0B-BD19-D94EE40341BD}" type="presOf" srcId="{A8C674EF-8C28-4CBF-AD92-4597167B49C5}" destId="{6E8F0B6F-13B6-4B14-9621-CD304AD52194}" srcOrd="0" destOrd="0" presId="urn:microsoft.com/office/officeart/2005/8/layout/target3"/>
    <dgm:cxn modelId="{0077486D-17C5-4F0C-BBF2-25A84451C33D}" srcId="{2AF1ED8C-DA38-43CC-BE5A-CB0BB3B9EB52}" destId="{51E7B496-7780-4A37-A781-AB55F9C324BC}" srcOrd="2" destOrd="0" parTransId="{48B51EDE-5DA6-4DFE-9230-0F7BCB9EDA94}" sibTransId="{C7B6AD4D-ED66-496F-A81A-AD2B395745EE}"/>
    <dgm:cxn modelId="{414BD234-090F-438A-A695-B16A1C32F761}" type="presOf" srcId="{8FFCCF6E-DF84-4171-A41A-07E8F92CD370}" destId="{EE2CA059-5901-40F8-A01E-5B10F13E61F4}" srcOrd="0" destOrd="2" presId="urn:microsoft.com/office/officeart/2005/8/layout/target3"/>
    <dgm:cxn modelId="{1D2267C1-FAE8-4882-941C-50B15F9D5895}" type="presOf" srcId="{32E2C097-CA25-4EC6-85A6-22252120E30F}" destId="{3861BD46-12F2-42CA-8EAB-DCDE5BA051D7}" srcOrd="0" destOrd="0" presId="urn:microsoft.com/office/officeart/2005/8/layout/target3"/>
    <dgm:cxn modelId="{7496B94E-8344-49A6-B0B3-D67142BCF0E9}" type="presOf" srcId="{32E2C097-CA25-4EC6-85A6-22252120E30F}" destId="{B1A0CE48-D8C3-4F34-A25F-D31CC7DB1F1F}" srcOrd="1" destOrd="0" presId="urn:microsoft.com/office/officeart/2005/8/layout/target3"/>
    <dgm:cxn modelId="{85C4ED37-EB86-4389-A0A8-BF0A57007B61}" srcId="{2AF1ED8C-DA38-43CC-BE5A-CB0BB3B9EB52}" destId="{1659A5C0-8EF5-4BFD-BAEE-58A679CFC881}" srcOrd="0" destOrd="0" parTransId="{C2CC8997-F694-49B8-BC32-F63E36EDF3A9}" sibTransId="{51798722-7D57-4E06-AE52-07F8ACECD695}"/>
    <dgm:cxn modelId="{2E7D7600-1CA3-4420-BF68-5F3415B73F77}" srcId="{F83B492B-9C79-4A2E-8CC2-B95360754604}" destId="{2AF1ED8C-DA38-43CC-BE5A-CB0BB3B9EB52}" srcOrd="0" destOrd="0" parTransId="{04545F01-4863-4839-A5BA-C1DA78B74BC4}" sibTransId="{CD2017F3-49B0-4A19-A410-79411A4CCFA5}"/>
    <dgm:cxn modelId="{0F406700-8E22-4DDB-B37D-C5CBE9D051FD}" srcId="{0A4B0201-108D-4313-B206-3ED1D9FD9059}" destId="{343EC781-022D-4132-A749-EBAA5D3AEA6E}" srcOrd="1" destOrd="0" parTransId="{B04E23D8-0923-41AF-9C46-ACF5BDFBF477}" sibTransId="{4304C969-E83D-43A6-8D2A-B0756C09AB4B}"/>
    <dgm:cxn modelId="{E6A03265-1BF3-4276-921F-2D7729CCE531}" type="presOf" srcId="{343EC781-022D-4132-A749-EBAA5D3AEA6E}" destId="{EE2CA059-5901-40F8-A01E-5B10F13E61F4}" srcOrd="0" destOrd="1" presId="urn:microsoft.com/office/officeart/2005/8/layout/target3"/>
    <dgm:cxn modelId="{A8BD0B22-0CDC-467B-A255-224919EF66B3}" type="presOf" srcId="{E1C22FE4-E3C6-436A-A868-99489D799127}" destId="{B7B8438A-C77E-477D-902D-84E35E7FF270}" srcOrd="0" destOrd="1" presId="urn:microsoft.com/office/officeart/2005/8/layout/target3"/>
    <dgm:cxn modelId="{E9240600-1434-44B6-9DC9-7D43F766D047}" srcId="{F83B492B-9C79-4A2E-8CC2-B95360754604}" destId="{32E2C097-CA25-4EC6-85A6-22252120E30F}" srcOrd="2" destOrd="0" parTransId="{52BF9C71-4E7A-43AB-B781-6469255344F3}" sibTransId="{C7391AF0-D1DE-4A0A-A56A-AE72A51E28E7}"/>
    <dgm:cxn modelId="{63A1983A-E781-4378-B654-B57ED43584A0}" type="presOf" srcId="{F764A242-6E8D-401F-9569-CC210255E668}" destId="{EE2CA059-5901-40F8-A01E-5B10F13E61F4}" srcOrd="0" destOrd="0" presId="urn:microsoft.com/office/officeart/2005/8/layout/target3"/>
    <dgm:cxn modelId="{8155C7DA-94FF-4F51-901A-3FD221E11B69}" srcId="{0A4B0201-108D-4313-B206-3ED1D9FD9059}" destId="{65860EC9-677F-4161-8B56-42480293DDEC}" srcOrd="3" destOrd="0" parTransId="{D8144E1D-9717-4C29-B87E-076F108ACEF6}" sibTransId="{E3A993B4-05C6-482E-9BF2-9C69891C9A27}"/>
    <dgm:cxn modelId="{D110F69C-7B39-4E12-A54D-230DE652F08B}" srcId="{0A4B0201-108D-4313-B206-3ED1D9FD9059}" destId="{8FFCCF6E-DF84-4171-A41A-07E8F92CD370}" srcOrd="2" destOrd="0" parTransId="{6DDFCE57-DB4F-4ED3-980B-B7451C7AAF9A}" sibTransId="{D0E9C7E9-E96B-4EB0-A387-DFB8949E8934}"/>
    <dgm:cxn modelId="{2EE40AA8-68E6-45D0-B938-B6B98C341D06}" srcId="{2AF1ED8C-DA38-43CC-BE5A-CB0BB3B9EB52}" destId="{E1C22FE4-E3C6-436A-A868-99489D799127}" srcOrd="1" destOrd="0" parTransId="{7E99DE07-525F-4347-902C-9C4F5A83FCD0}" sibTransId="{FD2AB71F-2CCD-4E85-95F0-46F9708BFE79}"/>
    <dgm:cxn modelId="{64C34F3D-BDBE-4804-8431-CE966994AC68}" srcId="{F83B492B-9C79-4A2E-8CC2-B95360754604}" destId="{0A4B0201-108D-4313-B206-3ED1D9FD9059}" srcOrd="1" destOrd="0" parTransId="{AD73C1AD-58C0-4586-A534-345849B50143}" sibTransId="{0B573FB7-F215-499E-8F00-1A16AA03BCC8}"/>
    <dgm:cxn modelId="{CA17A4ED-A876-4ACA-A8A8-1FD2BBA48AFF}" type="presOf" srcId="{1659A5C0-8EF5-4BFD-BAEE-58A679CFC881}" destId="{B7B8438A-C77E-477D-902D-84E35E7FF270}" srcOrd="0" destOrd="0" presId="urn:microsoft.com/office/officeart/2005/8/layout/target3"/>
    <dgm:cxn modelId="{B50C4027-BB81-4300-8E02-299ACAA8B5FA}" srcId="{32E2C097-CA25-4EC6-85A6-22252120E30F}" destId="{E6B9D912-72F1-463E-A6DB-A21FFD3219FC}" srcOrd="1" destOrd="0" parTransId="{937231EA-9114-44CC-A320-AB643701D13D}" sibTransId="{2C3076B8-88D2-4E34-998B-EA84FF59BBE5}"/>
    <dgm:cxn modelId="{360EA23E-0893-4AC2-A085-132E62ECA564}" type="presOf" srcId="{E6B9D912-72F1-463E-A6DB-A21FFD3219FC}" destId="{6E8F0B6F-13B6-4B14-9621-CD304AD52194}" srcOrd="0" destOrd="1" presId="urn:microsoft.com/office/officeart/2005/8/layout/target3"/>
    <dgm:cxn modelId="{8140FF0D-1DE1-4F62-8296-572DC208B8B6}" type="presOf" srcId="{0A4B0201-108D-4313-B206-3ED1D9FD9059}" destId="{EA0E7A4C-F9C3-4109-9F01-6ADA2B3C75BB}" srcOrd="0" destOrd="0" presId="urn:microsoft.com/office/officeart/2005/8/layout/target3"/>
    <dgm:cxn modelId="{93D6D1D7-10B1-40F1-A2B3-D1B64D95F69F}" srcId="{0A4B0201-108D-4313-B206-3ED1D9FD9059}" destId="{F764A242-6E8D-401F-9569-CC210255E668}" srcOrd="0" destOrd="0" parTransId="{7F7C2A5C-0080-4128-B8EB-808C30B82205}" sibTransId="{4165C950-CD2A-476F-ADFE-BBF8F2CC5985}"/>
    <dgm:cxn modelId="{FB0EAF9C-7901-453D-97ED-C6C8FC940C67}" type="presOf" srcId="{2AF1ED8C-DA38-43CC-BE5A-CB0BB3B9EB52}" destId="{F741F02F-0F95-4A20-B043-4321082640B7}" srcOrd="1" destOrd="0" presId="urn:microsoft.com/office/officeart/2005/8/layout/target3"/>
    <dgm:cxn modelId="{A7179BBA-AFE4-41EA-8E56-702CB356AED1}" type="presOf" srcId="{2AF1ED8C-DA38-43CC-BE5A-CB0BB3B9EB52}" destId="{13FDCE1D-078E-45DA-9B92-E1E7796A2C58}" srcOrd="0" destOrd="0" presId="urn:microsoft.com/office/officeart/2005/8/layout/target3"/>
    <dgm:cxn modelId="{E6967EA8-7D9D-4EBF-AAA6-5E597DEA1FF1}" srcId="{32E2C097-CA25-4EC6-85A6-22252120E30F}" destId="{A8C674EF-8C28-4CBF-AD92-4597167B49C5}" srcOrd="0" destOrd="0" parTransId="{7D7B2BE4-5DCE-49A4-B61D-7E4B7262CD87}" sibTransId="{DD7F09A6-B9A3-426D-9333-D3ACD33BA157}"/>
    <dgm:cxn modelId="{34BDF7CC-57E0-47D2-83D9-D27178446CE0}" type="presOf" srcId="{F83B492B-9C79-4A2E-8CC2-B95360754604}" destId="{EEE84306-250A-4AB7-A69A-ADF885D9A401}" srcOrd="0" destOrd="0" presId="urn:microsoft.com/office/officeart/2005/8/layout/target3"/>
    <dgm:cxn modelId="{A5A08323-EC15-46D5-8414-B7B4DA84C2D1}" type="presParOf" srcId="{EEE84306-250A-4AB7-A69A-ADF885D9A401}" destId="{60228082-B66F-431C-B195-55664A4730A1}" srcOrd="0" destOrd="0" presId="urn:microsoft.com/office/officeart/2005/8/layout/target3"/>
    <dgm:cxn modelId="{EF54F6B9-53AE-4ED8-84E5-5C7FA8BAE0D7}" type="presParOf" srcId="{EEE84306-250A-4AB7-A69A-ADF885D9A401}" destId="{4A6CDC7B-FB90-42A4-BA9E-B2CADE1ECBB5}" srcOrd="1" destOrd="0" presId="urn:microsoft.com/office/officeart/2005/8/layout/target3"/>
    <dgm:cxn modelId="{5820D5A7-6BF7-4046-AC52-70ACBA718F19}" type="presParOf" srcId="{EEE84306-250A-4AB7-A69A-ADF885D9A401}" destId="{13FDCE1D-078E-45DA-9B92-E1E7796A2C58}" srcOrd="2" destOrd="0" presId="urn:microsoft.com/office/officeart/2005/8/layout/target3"/>
    <dgm:cxn modelId="{E5190A6C-4FE1-4519-A8FA-A0834D7AC61C}" type="presParOf" srcId="{EEE84306-250A-4AB7-A69A-ADF885D9A401}" destId="{E445A25E-88CC-4C29-B80B-2AF2F478F3DD}" srcOrd="3" destOrd="0" presId="urn:microsoft.com/office/officeart/2005/8/layout/target3"/>
    <dgm:cxn modelId="{7F276E65-883B-4A72-BD8A-282022A27E3D}" type="presParOf" srcId="{EEE84306-250A-4AB7-A69A-ADF885D9A401}" destId="{EFEA059B-E6F7-48AC-BF4E-729103CEB92B}" srcOrd="4" destOrd="0" presId="urn:microsoft.com/office/officeart/2005/8/layout/target3"/>
    <dgm:cxn modelId="{330BD25A-EDAF-4649-8ED6-3AB2DC3D1063}" type="presParOf" srcId="{EEE84306-250A-4AB7-A69A-ADF885D9A401}" destId="{EA0E7A4C-F9C3-4109-9F01-6ADA2B3C75BB}" srcOrd="5" destOrd="0" presId="urn:microsoft.com/office/officeart/2005/8/layout/target3"/>
    <dgm:cxn modelId="{4ACAE9B0-F7F6-4D8A-ADB9-5842D517C9A3}" type="presParOf" srcId="{EEE84306-250A-4AB7-A69A-ADF885D9A401}" destId="{7BD5FA82-3401-4522-A167-7CE19ABDFDAD}" srcOrd="6" destOrd="0" presId="urn:microsoft.com/office/officeart/2005/8/layout/target3"/>
    <dgm:cxn modelId="{BE3E6566-3835-46B7-91BD-2F2CEBADFE39}" type="presParOf" srcId="{EEE84306-250A-4AB7-A69A-ADF885D9A401}" destId="{6DB06A5A-5ADF-42A0-A708-78B27B760B4C}" srcOrd="7" destOrd="0" presId="urn:microsoft.com/office/officeart/2005/8/layout/target3"/>
    <dgm:cxn modelId="{250C9701-7E68-437D-B8EE-C12F45A1194E}" type="presParOf" srcId="{EEE84306-250A-4AB7-A69A-ADF885D9A401}" destId="{3861BD46-12F2-42CA-8EAB-DCDE5BA051D7}" srcOrd="8" destOrd="0" presId="urn:microsoft.com/office/officeart/2005/8/layout/target3"/>
    <dgm:cxn modelId="{6AFE4C3D-5642-490A-B04D-1C3D4F98F662}" type="presParOf" srcId="{EEE84306-250A-4AB7-A69A-ADF885D9A401}" destId="{F741F02F-0F95-4A20-B043-4321082640B7}" srcOrd="9" destOrd="0" presId="urn:microsoft.com/office/officeart/2005/8/layout/target3"/>
    <dgm:cxn modelId="{1D516C67-541B-4D18-939C-A542D2699D87}" type="presParOf" srcId="{EEE84306-250A-4AB7-A69A-ADF885D9A401}" destId="{B7B8438A-C77E-477D-902D-84E35E7FF270}" srcOrd="10" destOrd="0" presId="urn:microsoft.com/office/officeart/2005/8/layout/target3"/>
    <dgm:cxn modelId="{06026E8B-892A-428D-9515-368C782EDD9A}" type="presParOf" srcId="{EEE84306-250A-4AB7-A69A-ADF885D9A401}" destId="{3798A313-99C1-4F85-94DB-9B5C80A969CE}" srcOrd="11" destOrd="0" presId="urn:microsoft.com/office/officeart/2005/8/layout/target3"/>
    <dgm:cxn modelId="{C7F4EF48-530A-4804-8CB1-BDE27285EC00}" type="presParOf" srcId="{EEE84306-250A-4AB7-A69A-ADF885D9A401}" destId="{EE2CA059-5901-40F8-A01E-5B10F13E61F4}" srcOrd="12" destOrd="0" presId="urn:microsoft.com/office/officeart/2005/8/layout/target3"/>
    <dgm:cxn modelId="{AFC3DE6E-5079-4530-9854-0B051B9018B2}" type="presParOf" srcId="{EEE84306-250A-4AB7-A69A-ADF885D9A401}" destId="{B1A0CE48-D8C3-4F34-A25F-D31CC7DB1F1F}" srcOrd="13" destOrd="0" presId="urn:microsoft.com/office/officeart/2005/8/layout/target3"/>
    <dgm:cxn modelId="{95FBF359-A033-4BB2-9BA8-379F1649821F}" type="presParOf" srcId="{EEE84306-250A-4AB7-A69A-ADF885D9A401}" destId="{6E8F0B6F-13B6-4B14-9621-CD304AD5219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B7C7A-0F14-4A81-A9DC-94D610821CB4}">
      <dsp:nvSpPr>
        <dsp:cNvPr id="0" name=""/>
        <dsp:cNvSpPr/>
      </dsp:nvSpPr>
      <dsp:spPr>
        <a:xfrm>
          <a:off x="0" y="3345352"/>
          <a:ext cx="7365423" cy="13569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противоречие</a:t>
          </a:r>
        </a:p>
      </dsp:txBody>
      <dsp:txXfrm>
        <a:off x="0" y="3345352"/>
        <a:ext cx="7365423" cy="732763"/>
      </dsp:txXfrm>
    </dsp:sp>
    <dsp:sp modelId="{1492D3E9-BDA2-46A6-9618-7BC9737AD963}">
      <dsp:nvSpPr>
        <dsp:cNvPr id="0" name=""/>
        <dsp:cNvSpPr/>
      </dsp:nvSpPr>
      <dsp:spPr>
        <a:xfrm>
          <a:off x="1841" y="4028134"/>
          <a:ext cx="3752925" cy="6676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К взаимодействию в цифровом пространстве</a:t>
          </a:r>
        </a:p>
      </dsp:txBody>
      <dsp:txXfrm>
        <a:off x="1841" y="4028134"/>
        <a:ext cx="3752925" cy="667681"/>
      </dsp:txXfrm>
    </dsp:sp>
    <dsp:sp modelId="{3C16202B-A0F8-4E7B-B15F-2F5374245352}">
      <dsp:nvSpPr>
        <dsp:cNvPr id="0" name=""/>
        <dsp:cNvSpPr/>
      </dsp:nvSpPr>
      <dsp:spPr>
        <a:xfrm>
          <a:off x="3754767" y="4046779"/>
          <a:ext cx="3608814" cy="630391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Возможностями образовательной организации</a:t>
          </a:r>
        </a:p>
      </dsp:txBody>
      <dsp:txXfrm>
        <a:off x="3754767" y="4046779"/>
        <a:ext cx="3608814" cy="630391"/>
      </dsp:txXfrm>
    </dsp:sp>
    <dsp:sp modelId="{5730121A-2D0E-4A39-8943-99C253DC34B6}">
      <dsp:nvSpPr>
        <dsp:cNvPr id="0" name=""/>
        <dsp:cNvSpPr/>
      </dsp:nvSpPr>
      <dsp:spPr>
        <a:xfrm rot="10800000">
          <a:off x="0" y="73147"/>
          <a:ext cx="7365423" cy="3363500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Заказ на </a:t>
          </a:r>
          <a:r>
            <a:rPr lang="ru-RU" sz="1600" b="1" kern="1200" dirty="0" err="1">
              <a:solidFill>
                <a:schemeClr val="bg1"/>
              </a:solidFill>
            </a:rPr>
            <a:t>цифровизацию</a:t>
          </a:r>
          <a:r>
            <a:rPr lang="ru-RU" sz="1600" b="1" kern="1200" dirty="0">
              <a:solidFill>
                <a:schemeClr val="bg1"/>
              </a:solidFill>
            </a:rPr>
            <a:t> и индивидуальный подход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- со стороны государства (основные нормативные документы)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- со стороны родителей (коммуникация с помощью  современных 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>
              <a:solidFill>
                <a:schemeClr val="bg1"/>
              </a:solidFill>
            </a:rPr>
            <a:t>инструментов и контент в привычном цифровом формате)</a:t>
          </a:r>
        </a:p>
      </dsp:txBody>
      <dsp:txXfrm rot="-10800000">
        <a:off x="0" y="73147"/>
        <a:ext cx="7365423" cy="1180588"/>
      </dsp:txXfrm>
    </dsp:sp>
    <dsp:sp modelId="{4B3DFF58-50D3-4225-BDF9-1C7904519200}">
      <dsp:nvSpPr>
        <dsp:cNvPr id="0" name=""/>
        <dsp:cNvSpPr/>
      </dsp:nvSpPr>
      <dsp:spPr>
        <a:xfrm>
          <a:off x="3596" y="1456255"/>
          <a:ext cx="2452743" cy="61454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Создание возможностей для получения качественного образования, индивидуализация образовательного процесса</a:t>
          </a:r>
        </a:p>
      </dsp:txBody>
      <dsp:txXfrm>
        <a:off x="3596" y="1456255"/>
        <a:ext cx="2452743" cy="614545"/>
      </dsp:txXfrm>
    </dsp:sp>
    <dsp:sp modelId="{A701500D-FD0B-4D15-816C-93A2C841306C}">
      <dsp:nvSpPr>
        <dsp:cNvPr id="0" name=""/>
        <dsp:cNvSpPr/>
      </dsp:nvSpPr>
      <dsp:spPr>
        <a:xfrm>
          <a:off x="2456339" y="1456236"/>
          <a:ext cx="2452743" cy="614545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Повышение квалификации и цифровой грамотности педагогов</a:t>
          </a:r>
        </a:p>
      </dsp:txBody>
      <dsp:txXfrm>
        <a:off x="2456339" y="1456236"/>
        <a:ext cx="2452743" cy="614545"/>
      </dsp:txXfrm>
    </dsp:sp>
    <dsp:sp modelId="{186708B1-4AC0-43B6-A3E2-3D045E9BF0F9}">
      <dsp:nvSpPr>
        <dsp:cNvPr id="0" name=""/>
        <dsp:cNvSpPr/>
      </dsp:nvSpPr>
      <dsp:spPr>
        <a:xfrm>
          <a:off x="4909083" y="1456261"/>
          <a:ext cx="2452743" cy="61453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Вовлечение родителей </a:t>
          </a:r>
          <a:r>
            <a:rPr lang="ru-RU" sz="1000" kern="1200" dirty="0">
              <a:solidFill>
                <a:schemeClr val="tx1"/>
              </a:solidFill>
            </a:rPr>
            <a:t>через получение ценного контента и обратной связи для участия в педагогическом процессе своего ребенка</a:t>
          </a:r>
        </a:p>
      </dsp:txBody>
      <dsp:txXfrm>
        <a:off x="4909083" y="1456261"/>
        <a:ext cx="2452743" cy="61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B04CA-E61D-4817-8E14-51A40E067E01}">
      <dsp:nvSpPr>
        <dsp:cNvPr id="0" name=""/>
        <dsp:cNvSpPr/>
      </dsp:nvSpPr>
      <dsp:spPr>
        <a:xfrm>
          <a:off x="173097" y="1736"/>
          <a:ext cx="8045148" cy="110724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kern="1200" dirty="0">
              <a:solidFill>
                <a:schemeClr val="accent2">
                  <a:lumMod val="75000"/>
                </a:schemeClr>
              </a:solidFill>
              <a:latin typeface="PF Square Sans Pro" panose="02000506040000020004" pitchFamily="2" charset="0"/>
            </a:rPr>
            <a:t>КРИТЕРИИ</a:t>
          </a:r>
        </a:p>
        <a:p>
          <a:pPr lvl="0" algn="ctr" defTabSz="2222500"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05527" y="34166"/>
        <a:ext cx="7980288" cy="1042386"/>
      </dsp:txXfrm>
    </dsp:sp>
    <dsp:sp modelId="{342BAA77-111E-4B90-A8F5-E177CDD1DE5E}">
      <dsp:nvSpPr>
        <dsp:cNvPr id="0" name=""/>
        <dsp:cNvSpPr/>
      </dsp:nvSpPr>
      <dsp:spPr>
        <a:xfrm>
          <a:off x="1208" y="1455912"/>
          <a:ext cx="1230475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1. Наличие инструментов цифровой фиксации результатов педагогической диагностики с аналитическими отчетами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7247" y="1491951"/>
        <a:ext cx="1158397" cy="4039799"/>
      </dsp:txXfrm>
    </dsp:sp>
    <dsp:sp modelId="{BE4D5D18-57DF-446E-86E8-96CDB3040A23}">
      <dsp:nvSpPr>
        <dsp:cNvPr id="0" name=""/>
        <dsp:cNvSpPr/>
      </dsp:nvSpPr>
      <dsp:spPr>
        <a:xfrm>
          <a:off x="1325816" y="1455912"/>
          <a:ext cx="1120621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2. Наличие возможности защищенной </a:t>
          </a:r>
          <a:r>
            <a:rPr lang="ru-RU" sz="1100" b="1" kern="1200" dirty="0" err="1">
              <a:solidFill>
                <a:schemeClr val="bg2">
                  <a:lumMod val="25000"/>
                </a:schemeClr>
              </a:solidFill>
            </a:rPr>
            <a:t>индиви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дуальной и групповой </a:t>
          </a:r>
          <a:r>
            <a:rPr lang="ru-RU" sz="1100" b="1" kern="1200" dirty="0" err="1">
              <a:solidFill>
                <a:schemeClr val="bg2">
                  <a:lumMod val="25000"/>
                </a:schemeClr>
              </a:solidFill>
            </a:rPr>
            <a:t>коммуника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err="1">
              <a:solidFill>
                <a:schemeClr val="bg2">
                  <a:lumMod val="25000"/>
                </a:schemeClr>
              </a:solidFill>
            </a:rPr>
            <a:t>ции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358638" y="1488734"/>
        <a:ext cx="1054977" cy="4046233"/>
      </dsp:txXfrm>
    </dsp:sp>
    <dsp:sp modelId="{FF110684-580B-4B77-B1DC-4A0B11961222}">
      <dsp:nvSpPr>
        <dsp:cNvPr id="0" name=""/>
        <dsp:cNvSpPr/>
      </dsp:nvSpPr>
      <dsp:spPr>
        <a:xfrm>
          <a:off x="2540570" y="1455912"/>
          <a:ext cx="1120621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3. Наличие личного кабинета родителя с информацией о целевых ориентирах и показателями развития индивидуально его ребенка</a:t>
          </a:r>
        </a:p>
        <a:p>
          <a:pPr algn="ctr">
            <a:spcBef>
              <a:spcPct val="0"/>
            </a:spcBef>
          </a:pP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573392" y="1488734"/>
        <a:ext cx="1054977" cy="4046233"/>
      </dsp:txXfrm>
    </dsp:sp>
    <dsp:sp modelId="{B46AB253-AF23-4459-9115-DE73ECD08679}">
      <dsp:nvSpPr>
        <dsp:cNvPr id="0" name=""/>
        <dsp:cNvSpPr/>
      </dsp:nvSpPr>
      <dsp:spPr>
        <a:xfrm>
          <a:off x="3755323" y="1457649"/>
          <a:ext cx="1120621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4. Автоматизированные отчетные документы (диагностика, табель учета посещаемости, журнал наблюдений, режимные журналы)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788145" y="1490471"/>
        <a:ext cx="1054977" cy="4046233"/>
      </dsp:txXfrm>
    </dsp:sp>
    <dsp:sp modelId="{4284C63F-852E-4F19-AF98-52BC014F7F15}">
      <dsp:nvSpPr>
        <dsp:cNvPr id="0" name=""/>
        <dsp:cNvSpPr/>
      </dsp:nvSpPr>
      <dsp:spPr>
        <a:xfrm>
          <a:off x="4970077" y="1455912"/>
          <a:ext cx="1120621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5. Наличие пространства для хранения и обмена файлами различных форматов</a:t>
          </a:r>
          <a:endParaRPr lang="ru-RU" sz="900" b="1" kern="1200" dirty="0">
            <a:solidFill>
              <a:schemeClr val="bg2">
                <a:lumMod val="25000"/>
              </a:schemeClr>
            </a:solidFill>
          </a:endParaRPr>
        </a:p>
        <a:p>
          <a:pPr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002899" y="1488734"/>
        <a:ext cx="1054977" cy="4046233"/>
      </dsp:txXfrm>
    </dsp:sp>
    <dsp:sp modelId="{2A166DE3-6E16-4CF7-86D6-411F10152E0C}">
      <dsp:nvSpPr>
        <dsp:cNvPr id="0" name=""/>
        <dsp:cNvSpPr/>
      </dsp:nvSpPr>
      <dsp:spPr>
        <a:xfrm>
          <a:off x="6115307" y="1457649"/>
          <a:ext cx="1120621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6. Стимул к повышению цифровой грамотности педагогов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bg2">
                <a:lumMod val="25000"/>
              </a:schemeClr>
            </a:solidFill>
          </a:endParaRP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48129" y="1490471"/>
        <a:ext cx="1054977" cy="4046233"/>
      </dsp:txXfrm>
    </dsp:sp>
    <dsp:sp modelId="{82181B0B-04F7-4D31-8A6A-F96636A00A19}">
      <dsp:nvSpPr>
        <dsp:cNvPr id="0" name=""/>
        <dsp:cNvSpPr/>
      </dsp:nvSpPr>
      <dsp:spPr>
        <a:xfrm>
          <a:off x="7276966" y="1457639"/>
          <a:ext cx="990550" cy="41118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1100" b="1" kern="1200" dirty="0">
              <a:solidFill>
                <a:schemeClr val="bg2">
                  <a:lumMod val="25000"/>
                </a:schemeClr>
              </a:solidFill>
            </a:rPr>
            <a:t>7. </a:t>
          </a:r>
          <a:r>
            <a:rPr lang="ru-RU" sz="1100" b="1" kern="1200" dirty="0" err="1" smtClean="0">
              <a:solidFill>
                <a:schemeClr val="bg2">
                  <a:lumMod val="25000"/>
                </a:schemeClr>
              </a:solidFill>
            </a:rPr>
            <a:t>Клиентоориентированность</a:t>
          </a: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 (в том </a:t>
          </a:r>
          <a:r>
            <a:rPr lang="ru-RU" sz="1100" b="1" kern="1200" dirty="0" err="1" smtClean="0">
              <a:solidFill>
                <a:schemeClr val="bg2">
                  <a:lumMod val="25000"/>
                </a:schemeClr>
              </a:solidFill>
            </a:rPr>
            <a:t>чисе</a:t>
          </a:r>
          <a:r>
            <a:rPr lang="ru-RU" sz="1100" b="1" kern="1200" dirty="0" smtClean="0">
              <a:solidFill>
                <a:schemeClr val="bg2">
                  <a:lumMod val="25000"/>
                </a:schemeClr>
              </a:solidFill>
            </a:rPr>
            <a:t> сопровождение индивидуальной образовательной  траектории)</a:t>
          </a:r>
          <a:endParaRPr lang="ru-RU" sz="1100" b="1" kern="1200" dirty="0">
            <a:solidFill>
              <a:schemeClr val="bg2">
                <a:lumMod val="25000"/>
              </a:schemeClr>
            </a:solidFill>
          </a:endParaRPr>
        </a:p>
        <a:p>
          <a:pPr marL="285750" indent="-285750" algn="ctr">
            <a:spcBef>
              <a:spcPct val="0"/>
            </a:spcBef>
            <a:buClr>
              <a:srgbClr val="005EA6"/>
            </a:buClr>
            <a:buFont typeface="Wingdings" pitchFamily="2" charset="2"/>
            <a:buChar char="Ø"/>
          </a:pPr>
          <a:endParaRPr lang="ru-RU" sz="1100" b="1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305978" y="1486651"/>
        <a:ext cx="932526" cy="4053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EB305-5463-4C54-B085-BCC8E5EC53DB}">
      <dsp:nvSpPr>
        <dsp:cNvPr id="0" name=""/>
        <dsp:cNvSpPr/>
      </dsp:nvSpPr>
      <dsp:spPr>
        <a:xfrm>
          <a:off x="3206529" y="2698190"/>
          <a:ext cx="2506131" cy="15428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latin typeface="PF Square Sans Pro" panose="02000506040000020004" pitchFamily="2" charset="0"/>
            <a:ea typeface="+mn-ea"/>
            <a:cs typeface="+mn-cs"/>
          </a:endParaRPr>
        </a:p>
        <a:p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Продукты</a:t>
          </a:r>
        </a:p>
        <a:p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(Сервисы)</a:t>
          </a:r>
        </a:p>
        <a:p>
          <a:pPr marL="0" lvl="0" algn="ctr" defTabSz="457200" rtl="0" eaLnBrk="1" latinLnBrk="0" hangingPunct="1"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1"/>
            </a:solidFill>
            <a:latin typeface="+mn-lt"/>
            <a:ea typeface="+mn-ea"/>
            <a:cs typeface="+mn-cs"/>
          </a:endParaRPr>
        </a:p>
      </dsp:txBody>
      <dsp:txXfrm>
        <a:off x="3573543" y="2924142"/>
        <a:ext cx="1772103" cy="1090991"/>
      </dsp:txXfrm>
    </dsp:sp>
    <dsp:sp modelId="{8D1657CC-D107-473A-BA9B-43C1DE23F3D8}">
      <dsp:nvSpPr>
        <dsp:cNvPr id="0" name=""/>
        <dsp:cNvSpPr/>
      </dsp:nvSpPr>
      <dsp:spPr>
        <a:xfrm>
          <a:off x="5221744" y="138752"/>
          <a:ext cx="3697390" cy="2620142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5EA6"/>
            </a:solidFill>
          </a:endParaRPr>
        </a:p>
      </dsp:txBody>
      <dsp:txXfrm>
        <a:off x="5763214" y="522463"/>
        <a:ext cx="2614450" cy="1852720"/>
      </dsp:txXfrm>
    </dsp:sp>
    <dsp:sp modelId="{A6BB842E-296F-4E9E-8B17-D5913932AB63}">
      <dsp:nvSpPr>
        <dsp:cNvPr id="0" name=""/>
        <dsp:cNvSpPr/>
      </dsp:nvSpPr>
      <dsp:spPr>
        <a:xfrm>
          <a:off x="5073088" y="3483896"/>
          <a:ext cx="3846058" cy="2621449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Цифровое пространство для коммуникации</a:t>
          </a:r>
          <a:endParaRPr lang="ru-RU" sz="2400" b="1" kern="1200" dirty="0">
            <a:solidFill>
              <a:schemeClr val="accent1"/>
            </a:solidFill>
            <a:latin typeface="+mn-lt"/>
            <a:ea typeface="+mn-ea"/>
            <a:cs typeface="+mn-cs"/>
          </a:endParaRPr>
        </a:p>
      </dsp:txBody>
      <dsp:txXfrm>
        <a:off x="5636330" y="3867798"/>
        <a:ext cx="2719574" cy="1853645"/>
      </dsp:txXfrm>
    </dsp:sp>
    <dsp:sp modelId="{8A80F520-4E43-4415-A835-982A15B078BF}">
      <dsp:nvSpPr>
        <dsp:cNvPr id="0" name=""/>
        <dsp:cNvSpPr/>
      </dsp:nvSpPr>
      <dsp:spPr>
        <a:xfrm>
          <a:off x="0" y="3486668"/>
          <a:ext cx="3697390" cy="262014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2400" b="1" kern="1200" dirty="0" smtClean="0">
              <a:solidFill>
                <a:schemeClr val="accent1"/>
              </a:solidFill>
            </a:rPr>
            <a:t>«Цифровой портфель»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/>
              </a:solidFill>
            </a:rPr>
            <a:t> педагога</a:t>
          </a:r>
          <a:endParaRPr lang="ru-RU" sz="2400" kern="1200" dirty="0">
            <a:solidFill>
              <a:schemeClr val="accent1"/>
            </a:solidFill>
          </a:endParaRPr>
        </a:p>
      </dsp:txBody>
      <dsp:txXfrm>
        <a:off x="541470" y="3870379"/>
        <a:ext cx="2614450" cy="1852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CE25C-9931-4D9D-A0B2-4B0EBF6B0602}">
      <dsp:nvSpPr>
        <dsp:cNvPr id="0" name=""/>
        <dsp:cNvSpPr/>
      </dsp:nvSpPr>
      <dsp:spPr>
        <a:xfrm>
          <a:off x="0" y="0"/>
          <a:ext cx="7800242" cy="130829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PF Square Sans Pro" panose="02000506040000020004" pitchFamily="2" charset="0"/>
              <a:ea typeface="+mn-ea"/>
              <a:cs typeface="+mn-cs"/>
            </a:rPr>
            <a:t>ОСНОВНЫЕ ЗАДАЧИ</a:t>
          </a:r>
          <a:endParaRPr lang="ru-RU" sz="2000" kern="1200" dirty="0"/>
        </a:p>
      </dsp:txBody>
      <dsp:txXfrm>
        <a:off x="0" y="0"/>
        <a:ext cx="7800242" cy="1308295"/>
      </dsp:txXfrm>
    </dsp:sp>
    <dsp:sp modelId="{9B22BB9D-65FD-4FCB-A24B-ED6F52464554}">
      <dsp:nvSpPr>
        <dsp:cNvPr id="0" name=""/>
        <dsp:cNvSpPr/>
      </dsp:nvSpPr>
      <dsp:spPr>
        <a:xfrm>
          <a:off x="0" y="1308295"/>
          <a:ext cx="3900121" cy="274741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построение общего цифрового пространства для удобной коммуникации и совместной работы педагогов и родителей</a:t>
          </a:r>
        </a:p>
      </dsp:txBody>
      <dsp:txXfrm>
        <a:off x="0" y="1308295"/>
        <a:ext cx="3900121" cy="2747419"/>
      </dsp:txXfrm>
    </dsp:sp>
    <dsp:sp modelId="{E04EE9CA-4B8A-4E0E-A79F-3743D8DFC127}">
      <dsp:nvSpPr>
        <dsp:cNvPr id="0" name=""/>
        <dsp:cNvSpPr/>
      </dsp:nvSpPr>
      <dsp:spPr>
        <a:xfrm>
          <a:off x="3900121" y="1308295"/>
          <a:ext cx="3900121" cy="274741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автоматизация отчетности, в том числе педагогической диагностики</a:t>
          </a:r>
        </a:p>
      </dsp:txBody>
      <dsp:txXfrm>
        <a:off x="3900121" y="1308295"/>
        <a:ext cx="3900121" cy="2747419"/>
      </dsp:txXfrm>
    </dsp:sp>
    <dsp:sp modelId="{8B4E9F98-7A87-4559-B5FD-4FE1903930DF}">
      <dsp:nvSpPr>
        <dsp:cNvPr id="0" name=""/>
        <dsp:cNvSpPr/>
      </dsp:nvSpPr>
      <dsp:spPr>
        <a:xfrm>
          <a:off x="0" y="4055715"/>
          <a:ext cx="7800242" cy="30526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28082-B66F-431C-B195-55664A4730A1}">
      <dsp:nvSpPr>
        <dsp:cNvPr id="0" name=""/>
        <dsp:cNvSpPr/>
      </dsp:nvSpPr>
      <dsp:spPr>
        <a:xfrm>
          <a:off x="0" y="164368"/>
          <a:ext cx="4919296" cy="49192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DCE1D-078E-45DA-9B92-E1E7796A2C58}">
      <dsp:nvSpPr>
        <dsp:cNvPr id="0" name=""/>
        <dsp:cNvSpPr/>
      </dsp:nvSpPr>
      <dsp:spPr>
        <a:xfrm>
          <a:off x="2459648" y="164368"/>
          <a:ext cx="5739178" cy="49192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5">
                  <a:lumMod val="75000"/>
                </a:schemeClr>
              </a:solidFill>
            </a:rPr>
            <a:t>Поисково-подготовительный этап</a:t>
          </a:r>
        </a:p>
      </dsp:txBody>
      <dsp:txXfrm>
        <a:off x="2459648" y="164368"/>
        <a:ext cx="2869589" cy="1475792"/>
      </dsp:txXfrm>
    </dsp:sp>
    <dsp:sp modelId="{EFEA059B-E6F7-48AC-BF4E-729103CEB92B}">
      <dsp:nvSpPr>
        <dsp:cNvPr id="0" name=""/>
        <dsp:cNvSpPr/>
      </dsp:nvSpPr>
      <dsp:spPr>
        <a:xfrm>
          <a:off x="860878" y="1640160"/>
          <a:ext cx="3197539" cy="31975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E7A4C-F9C3-4109-9F01-6ADA2B3C75BB}">
      <dsp:nvSpPr>
        <dsp:cNvPr id="0" name=""/>
        <dsp:cNvSpPr/>
      </dsp:nvSpPr>
      <dsp:spPr>
        <a:xfrm>
          <a:off x="2459648" y="1600798"/>
          <a:ext cx="5739178" cy="3197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5">
                  <a:lumMod val="75000"/>
                </a:schemeClr>
              </a:solidFill>
            </a:rPr>
            <a:t>Исследовательский этап</a:t>
          </a:r>
        </a:p>
      </dsp:txBody>
      <dsp:txXfrm>
        <a:off x="2459648" y="1600798"/>
        <a:ext cx="2869589" cy="1475787"/>
      </dsp:txXfrm>
    </dsp:sp>
    <dsp:sp modelId="{6DB06A5A-5ADF-42A0-A708-78B27B760B4C}">
      <dsp:nvSpPr>
        <dsp:cNvPr id="0" name=""/>
        <dsp:cNvSpPr/>
      </dsp:nvSpPr>
      <dsp:spPr>
        <a:xfrm>
          <a:off x="1721754" y="3115947"/>
          <a:ext cx="1475787" cy="1475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BD46-12F2-42CA-8EAB-DCDE5BA051D7}">
      <dsp:nvSpPr>
        <dsp:cNvPr id="0" name=""/>
        <dsp:cNvSpPr/>
      </dsp:nvSpPr>
      <dsp:spPr>
        <a:xfrm>
          <a:off x="2459648" y="3092098"/>
          <a:ext cx="5739178" cy="1475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accent5">
                  <a:lumMod val="75000"/>
                </a:schemeClr>
              </a:solidFill>
            </a:rPr>
            <a:t>Итоговый этап</a:t>
          </a:r>
          <a:endParaRPr lang="ru-RU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459648" y="3092098"/>
        <a:ext cx="2869589" cy="1475787"/>
      </dsp:txXfrm>
    </dsp:sp>
    <dsp:sp modelId="{B7B8438A-C77E-477D-902D-84E35E7FF270}">
      <dsp:nvSpPr>
        <dsp:cNvPr id="0" name=""/>
        <dsp:cNvSpPr/>
      </dsp:nvSpPr>
      <dsp:spPr>
        <a:xfrm>
          <a:off x="5329237" y="164368"/>
          <a:ext cx="2869589" cy="1475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Сформировано видение построения цифровой образовательной среды (существующие ИКТ-инструменты, достаточность МТБ, готовность педагогического коллектива к инновационной деятельности)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Созданы контрольные группы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</a:rPr>
            <a:t>родителей </a:t>
          </a: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и педагогов, зафиксированы входящие показатели развития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solidFill>
              <a:schemeClr val="accent5">
                <a:lumMod val="7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329237" y="164368"/>
        <a:ext cx="2869589" cy="1475792"/>
      </dsp:txXfrm>
    </dsp:sp>
    <dsp:sp modelId="{EE2CA059-5901-40F8-A01E-5B10F13E61F4}">
      <dsp:nvSpPr>
        <dsp:cNvPr id="0" name=""/>
        <dsp:cNvSpPr/>
      </dsp:nvSpPr>
      <dsp:spPr>
        <a:xfrm>
          <a:off x="5329237" y="1640160"/>
          <a:ext cx="2869589" cy="14757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Создан пакет нормативно-правовых актов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Создана система диагностических показателей для измерения результатов ИД </a:t>
          </a:r>
          <a:r>
            <a:rPr lang="ru-RU" sz="1000" kern="1200" dirty="0" smtClean="0">
              <a:solidFill>
                <a:schemeClr val="accent5">
                  <a:lumMod val="75000"/>
                </a:schemeClr>
              </a:solidFill>
            </a:rPr>
            <a:t>(цифровой </a:t>
          </a: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грамотности педагогов/уровня участия родителей в образовательном процессе своих детей)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Педагогические кадры подготовлены к ИД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Оформлены результаты контрольных замеров </a:t>
          </a:r>
        </a:p>
      </dsp:txBody>
      <dsp:txXfrm>
        <a:off x="5329237" y="1640160"/>
        <a:ext cx="2869589" cy="1475787"/>
      </dsp:txXfrm>
    </dsp:sp>
    <dsp:sp modelId="{6E8F0B6F-13B6-4B14-9621-CD304AD52194}">
      <dsp:nvSpPr>
        <dsp:cNvPr id="0" name=""/>
        <dsp:cNvSpPr/>
      </dsp:nvSpPr>
      <dsp:spPr>
        <a:xfrm>
          <a:off x="5329237" y="3115947"/>
          <a:ext cx="2869589" cy="14757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5">
                <a:lumMod val="75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chemeClr val="accent5">
                  <a:lumMod val="75000"/>
                </a:schemeClr>
              </a:solidFill>
            </a:rPr>
            <a:t>Диссеминация инновационного опыта на уровне района и города</a:t>
          </a:r>
        </a:p>
      </dsp:txBody>
      <dsp:txXfrm>
        <a:off x="5329237" y="3115947"/>
        <a:ext cx="2869589" cy="1475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8384845-FD0B-EE4C-A0DF-D23D659B3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l">
              <a:defRPr sz="1200"/>
            </a:lvl1pPr>
          </a:lstStyle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025641-15E1-E441-A669-289AFF702A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/>
          <a:lstStyle>
            <a:lvl1pPr algn="r">
              <a:defRPr sz="1200"/>
            </a:lvl1pPr>
          </a:lstStyle>
          <a:p>
            <a:r>
              <a:rPr lang="ru-RU"/>
              <a:t>16.03.2020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8400E2-6F0B-A148-ADC9-C32A5929D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937AA3-EAF4-834D-B733-6FC564F827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63" y="9448908"/>
            <a:ext cx="2972004" cy="498367"/>
          </a:xfrm>
          <a:prstGeom prst="rect">
            <a:avLst/>
          </a:prstGeom>
        </p:spPr>
        <p:txBody>
          <a:bodyPr vert="horz" lIns="88651" tIns="44326" rIns="88651" bIns="44326" rtlCol="0" anchor="b"/>
          <a:lstStyle>
            <a:lvl1pPr algn="r">
              <a:defRPr sz="1200"/>
            </a:lvl1pPr>
          </a:lstStyle>
          <a:p>
            <a:fld id="{3DB03E08-EE5C-934A-B3C3-D62A8EE678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13142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l">
              <a:defRPr sz="1300"/>
            </a:lvl1pPr>
          </a:lstStyle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r">
              <a:defRPr sz="1300"/>
            </a:lvl1pPr>
          </a:lstStyle>
          <a:p>
            <a:r>
              <a:rPr lang="ru-RU"/>
              <a:t>16.03.2020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7" tIns="48014" rIns="96027" bIns="4801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6027" tIns="48014" rIns="96027" bIns="480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r">
              <a:defRPr sz="1300"/>
            </a:lvl1pPr>
          </a:lstStyle>
          <a:p>
            <a:fld id="{1C4B4E74-A4F5-8244-914C-D54D6BF24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5325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255F4C62-44EA-254C-BF94-620BB23A55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88039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E74-A4F5-8244-914C-D54D6BF2469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56003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0DF19AE2-CD6E-F14D-B77E-65A56552CE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347073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0DF19AE2-CD6E-F14D-B77E-65A56552CE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51441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0DF19AE2-CD6E-F14D-B77E-65A56552CE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157978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id="{0DF19AE2-CD6E-F14D-B77E-65A56552CE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ЦИФРОВАЯ ОБРАЗОВАТЕЛЬНАЯ СРЕДА ДЛЯ ДОО НА БАЗЕ ЦИФРОВОЙ ПЛАТФОРММЫ МАПА.РУС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/>
              <a:t>16.03.2020</a:t>
            </a:r>
          </a:p>
        </p:txBody>
      </p:sp>
    </p:spTree>
    <p:extLst>
      <p:ext uri="{BB962C8B-B14F-4D97-AF65-F5344CB8AC3E}">
        <p14:creationId xmlns:p14="http://schemas.microsoft.com/office/powerpoint/2010/main" val="165736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E74-A4F5-8244-914C-D54D6BF246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1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E74-A4F5-8244-914C-D54D6BF246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7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B4E74-A4F5-8244-914C-D54D6BF246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1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4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3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32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1577743"/>
            <a:ext cx="8229057" cy="1456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80CF2-89D4-8340-9240-04E758826CFD}"/>
              </a:ext>
            </a:extLst>
          </p:cNvPr>
          <p:cNvSpPr/>
          <p:nvPr userDrawn="1"/>
        </p:nvSpPr>
        <p:spPr>
          <a:xfrm>
            <a:off x="0" y="6099142"/>
            <a:ext cx="9144000" cy="75885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/>
          </a:p>
        </p:txBody>
      </p:sp>
    </p:spTree>
    <p:extLst>
      <p:ext uri="{BB962C8B-B14F-4D97-AF65-F5344CB8AC3E}">
        <p14:creationId xmlns:p14="http://schemas.microsoft.com/office/powerpoint/2010/main" val="318849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1577743"/>
            <a:ext cx="8229057" cy="1456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80CF2-89D4-8340-9240-04E758826CFD}"/>
              </a:ext>
            </a:extLst>
          </p:cNvPr>
          <p:cNvSpPr/>
          <p:nvPr userDrawn="1"/>
        </p:nvSpPr>
        <p:spPr>
          <a:xfrm>
            <a:off x="0" y="6099142"/>
            <a:ext cx="9144000" cy="75885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/>
          </a:p>
        </p:txBody>
      </p:sp>
    </p:spTree>
    <p:extLst>
      <p:ext uri="{BB962C8B-B14F-4D97-AF65-F5344CB8AC3E}">
        <p14:creationId xmlns:p14="http://schemas.microsoft.com/office/powerpoint/2010/main" val="396081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72" y="1577743"/>
            <a:ext cx="8229057" cy="1456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80CF2-89D4-8340-9240-04E758826CFD}"/>
              </a:ext>
            </a:extLst>
          </p:cNvPr>
          <p:cNvSpPr/>
          <p:nvPr userDrawn="1"/>
        </p:nvSpPr>
        <p:spPr>
          <a:xfrm>
            <a:off x="0" y="6099142"/>
            <a:ext cx="9144000" cy="75885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/>
          </a:p>
        </p:txBody>
      </p:sp>
    </p:spTree>
    <p:extLst>
      <p:ext uri="{BB962C8B-B14F-4D97-AF65-F5344CB8AC3E}">
        <p14:creationId xmlns:p14="http://schemas.microsoft.com/office/powerpoint/2010/main" val="23733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72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1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5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0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58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9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244829-31CB-2844-9B4B-77DE725538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64000">
              <a:schemeClr val="accent6">
                <a:lumMod val="45000"/>
                <a:lumOff val="55000"/>
              </a:schemeClr>
            </a:gs>
            <a:gs pos="79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28.spb.ru/main/index.php?id=289" TargetMode="External"/><Relationship Id="rId2" Type="http://schemas.openxmlformats.org/officeDocument/2006/relationships/hyperlink" Target="https://35spb.tvoysadik.ru/?section_id=37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ites.google.com/view/dakc/%D0%B3%D0%BB%D0%B0%D0%B2%D0%BD%D0%B0%D1%8F" TargetMode="External"/><Relationship Id="rId4" Type="http://schemas.openxmlformats.org/officeDocument/2006/relationships/hyperlink" Target="http://school489spb.ru/innovacionnaya-deyatelno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182B9C7-4EB4-7348-854B-B26075D81D41}"/>
              </a:ext>
            </a:extLst>
          </p:cNvPr>
          <p:cNvSpPr/>
          <p:nvPr/>
        </p:nvSpPr>
        <p:spPr>
          <a:xfrm>
            <a:off x="1836292" y="4128251"/>
            <a:ext cx="5733967" cy="15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EA6"/>
              </a:solidFill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4E44178-E921-D145-8EBF-A467BD55D4AB}"/>
              </a:ext>
            </a:extLst>
          </p:cNvPr>
          <p:cNvSpPr/>
          <p:nvPr/>
        </p:nvSpPr>
        <p:spPr>
          <a:xfrm>
            <a:off x="804430" y="5758709"/>
            <a:ext cx="7820182" cy="146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5EA6"/>
              </a:solidFill>
              <a:latin typeface="PF Square Sans Pro Medium" panose="02000506040000020004" pitchFamily="2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3B55692-255A-A642-A7A7-81BAE5C41CAB}"/>
              </a:ext>
            </a:extLst>
          </p:cNvPr>
          <p:cNvSpPr/>
          <p:nvPr/>
        </p:nvSpPr>
        <p:spPr>
          <a:xfrm>
            <a:off x="2263515" y="4128251"/>
            <a:ext cx="5306744" cy="1551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5EA6"/>
                </a:solidFill>
              </a:rPr>
              <a:t>«МОДЕЛЬ ЦИФРОВОЙ ОБРАЗОВАТЕЛЬНОЙ СРЕДЫ </a:t>
            </a:r>
            <a:r>
              <a:rPr lang="ru-RU" sz="1600" b="1" dirty="0" smtClean="0">
                <a:solidFill>
                  <a:srgbClr val="005EA6"/>
                </a:solidFill>
              </a:rPr>
              <a:t>ДОУ</a:t>
            </a:r>
            <a:endParaRPr lang="ru-RU" sz="1600" b="1" dirty="0">
              <a:solidFill>
                <a:srgbClr val="005EA6"/>
              </a:solidFill>
            </a:endParaRPr>
          </a:p>
          <a:p>
            <a:pPr algn="ctr"/>
            <a:r>
              <a:rPr lang="ru-RU" sz="1600" b="1" dirty="0">
                <a:solidFill>
                  <a:srgbClr val="005EA6"/>
                </a:solidFill>
              </a:rPr>
              <a:t>В ЛОГИКЕ ДОБАВЛЕННOЙ ЦЕННОСТИ ДЛЯ КЛИЕНТА»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1D68A1-CF78-4E4D-9ECD-4CE5C8E4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90" y="1871397"/>
            <a:ext cx="3627620" cy="20314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4" y="353791"/>
            <a:ext cx="1622575" cy="12922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2007853" y="353791"/>
            <a:ext cx="6293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5EA6"/>
                </a:solidFill>
              </a:rPr>
              <a:t>Государственное бюджетное дошкольное образовательное учреждение детский сад № 96 комбинированного вида Петроградского района </a:t>
            </a:r>
          </a:p>
          <a:p>
            <a:pPr algn="ctr"/>
            <a:r>
              <a:rPr lang="ru-RU" dirty="0">
                <a:solidFill>
                  <a:srgbClr val="005EA6"/>
                </a:solidFill>
              </a:rPr>
              <a:t> Санкт-Петербурга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302" y="4220143"/>
            <a:ext cx="539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Лаборатория образовательных инноваций по теме: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647" y="5742260"/>
            <a:ext cx="18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5EA6"/>
                </a:solidFill>
              </a:rPr>
              <a:t>Санкт-Петербург</a:t>
            </a:r>
            <a:endParaRPr lang="ru-RU" b="1" dirty="0">
              <a:solidFill>
                <a:srgbClr val="005E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014DD380-C85F-8A49-96E8-88D8EB62A292}"/>
              </a:ext>
            </a:extLst>
          </p:cNvPr>
          <p:cNvSpPr/>
          <p:nvPr/>
        </p:nvSpPr>
        <p:spPr>
          <a:xfrm>
            <a:off x="293511" y="271285"/>
            <a:ext cx="8391344" cy="96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АНАЛОГОВЫЙ АНАЛИЗ компонентов платформы.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6534898"/>
              </p:ext>
            </p:extLst>
          </p:nvPr>
        </p:nvGraphicFramePr>
        <p:xfrm>
          <a:off x="293511" y="955964"/>
          <a:ext cx="8391344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02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014DD380-C85F-8A49-96E8-88D8EB62A292}"/>
              </a:ext>
            </a:extLst>
          </p:cNvPr>
          <p:cNvSpPr/>
          <p:nvPr/>
        </p:nvSpPr>
        <p:spPr>
          <a:xfrm>
            <a:off x="244728" y="249618"/>
            <a:ext cx="8391344" cy="96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АНАЛОГОВЫЙ АНАЛИЗ. ТАБЛИЦА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78391"/>
              </p:ext>
            </p:extLst>
          </p:nvPr>
        </p:nvGraphicFramePr>
        <p:xfrm>
          <a:off x="244727" y="878304"/>
          <a:ext cx="8439471" cy="5706516"/>
        </p:xfrm>
        <a:graphic>
          <a:graphicData uri="http://schemas.openxmlformats.org/drawingml/2006/table">
            <a:tbl>
              <a:tblPr firstRow="1" firstCol="1" bandRow="1"/>
              <a:tblGrid>
                <a:gridCol w="405152">
                  <a:extLst>
                    <a:ext uri="{9D8B030D-6E8A-4147-A177-3AD203B41FA5}">
                      <a16:colId xmlns:a16="http://schemas.microsoft.com/office/drawing/2014/main" val="1354791572"/>
                    </a:ext>
                  </a:extLst>
                </a:gridCol>
                <a:gridCol w="5195468">
                  <a:extLst>
                    <a:ext uri="{9D8B030D-6E8A-4147-A177-3AD203B41FA5}">
                      <a16:colId xmlns:a16="http://schemas.microsoft.com/office/drawing/2014/main" val="2187895038"/>
                    </a:ext>
                  </a:extLst>
                </a:gridCol>
                <a:gridCol w="541823">
                  <a:extLst>
                    <a:ext uri="{9D8B030D-6E8A-4147-A177-3AD203B41FA5}">
                      <a16:colId xmlns:a16="http://schemas.microsoft.com/office/drawing/2014/main" val="1428563523"/>
                    </a:ext>
                  </a:extLst>
                </a:gridCol>
                <a:gridCol w="420223">
                  <a:extLst>
                    <a:ext uri="{9D8B030D-6E8A-4147-A177-3AD203B41FA5}">
                      <a16:colId xmlns:a16="http://schemas.microsoft.com/office/drawing/2014/main" val="2202483380"/>
                    </a:ext>
                  </a:extLst>
                </a:gridCol>
                <a:gridCol w="408550">
                  <a:extLst>
                    <a:ext uri="{9D8B030D-6E8A-4147-A177-3AD203B41FA5}">
                      <a16:colId xmlns:a16="http://schemas.microsoft.com/office/drawing/2014/main" val="1878482339"/>
                    </a:ext>
                  </a:extLst>
                </a:gridCol>
                <a:gridCol w="385204">
                  <a:extLst>
                    <a:ext uri="{9D8B030D-6E8A-4147-A177-3AD203B41FA5}">
                      <a16:colId xmlns:a16="http://schemas.microsoft.com/office/drawing/2014/main" val="1967873086"/>
                    </a:ext>
                  </a:extLst>
                </a:gridCol>
                <a:gridCol w="408550">
                  <a:extLst>
                    <a:ext uri="{9D8B030D-6E8A-4147-A177-3AD203B41FA5}">
                      <a16:colId xmlns:a16="http://schemas.microsoft.com/office/drawing/2014/main" val="2181916760"/>
                    </a:ext>
                  </a:extLst>
                </a:gridCol>
                <a:gridCol w="338513">
                  <a:extLst>
                    <a:ext uri="{9D8B030D-6E8A-4147-A177-3AD203B41FA5}">
                      <a16:colId xmlns:a16="http://schemas.microsoft.com/office/drawing/2014/main" val="4239600076"/>
                    </a:ext>
                  </a:extLst>
                </a:gridCol>
                <a:gridCol w="335988">
                  <a:extLst>
                    <a:ext uri="{9D8B030D-6E8A-4147-A177-3AD203B41FA5}">
                      <a16:colId xmlns:a16="http://schemas.microsoft.com/office/drawing/2014/main" val="4180588080"/>
                    </a:ext>
                  </a:extLst>
                </a:gridCol>
              </a:tblGrid>
              <a:tr h="86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 Платформы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(наличие отмечается «+», отсутствие «-», частичное наличие «+/-»)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976220"/>
                  </a:ext>
                </a:extLst>
              </a:tr>
              <a:tr h="43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Аналоговые инструменты, имеющие как минимум один из обозначенных компонентов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427330"/>
                  </a:ext>
                </a:extLst>
              </a:tr>
              <a:tr h="43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Существующие социальные сети и мессенджеры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43526"/>
                  </a:ext>
                </a:extLst>
              </a:tr>
              <a:tr h="647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страницы (сада/группы) в социальных сетях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987110"/>
                  </a:ext>
                </a:extLst>
              </a:tr>
              <a:tr h="86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совместной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коллаборации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 и родителей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-инструменты, различные платные инструменты проведения опросов, и прочее)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304472"/>
                  </a:ext>
                </a:extLst>
              </a:tr>
              <a:tr h="86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таблицы для сведения общего мониторинга по результатам педагогической диагностики педагогов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96037"/>
                  </a:ext>
                </a:extLst>
              </a:tr>
              <a:tr h="86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для автоматизации диагностики https://pbprog.ru/products/programs.php?ELEMENT_ID=2874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25149"/>
                  </a:ext>
                </a:extLst>
              </a:tr>
              <a:tr h="450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Платформа МАПА.РУС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07" marR="56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457200">
              <a:lnSpc>
                <a:spcPts val="3200"/>
              </a:lnSpc>
            </a:pPr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  <a:ea typeface="+mn-ea"/>
                <a:cs typeface="+mn-cs"/>
              </a:rPr>
              <a:t>ЦЕЛЬ проекта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672389" y="1973178"/>
            <a:ext cx="6713622" cy="284109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модели цифровой образовательной среды </a:t>
            </a:r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(ЦОС)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логике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добавленной ценности для </a:t>
            </a:r>
            <a:r>
              <a:rPr lang="ru-RU" sz="2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клиента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 помощью многофункциональной цифровой Платформы</a:t>
            </a:r>
            <a:endParaRPr lang="ru-RU" sz="28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41E9495-D34C-5841-8594-F7DF5B86613C}"/>
              </a:ext>
            </a:extLst>
          </p:cNvPr>
          <p:cNvSpPr/>
          <p:nvPr/>
        </p:nvSpPr>
        <p:spPr>
          <a:xfrm>
            <a:off x="881743" y="6081079"/>
            <a:ext cx="7629600" cy="700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 smtClean="0">
                <a:solidFill>
                  <a:srgbClr val="76CBC6"/>
                </a:solidFill>
              </a:rPr>
              <a:t>МОДЕЛЬ ЦИФРОВОЙ ОБРАЗОВАТЕЛЬНОЙ СРЕДЫ В ЛОГИКЕ ДОБАВЛЕННОЙ ЦЕННОСТИ ДЛЯ КЛИЕНТА</a:t>
            </a:r>
            <a:endParaRPr lang="ru-RU" sz="1197" b="1" kern="0" spc="-3" dirty="0">
              <a:solidFill>
                <a:srgbClr val="76C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5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64016"/>
            <a:ext cx="7727950" cy="600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Модель цифровой образовательной среды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654563"/>
            <a:ext cx="6374580" cy="60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888" y="195476"/>
            <a:ext cx="4327476" cy="62029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A212C5-3964-C24C-A612-C1AC1B7ABC36}"/>
              </a:ext>
            </a:extLst>
          </p:cNvPr>
          <p:cNvSpPr/>
          <p:nvPr/>
        </p:nvSpPr>
        <p:spPr>
          <a:xfrm>
            <a:off x="652643" y="446368"/>
            <a:ext cx="3591156" cy="9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018"/>
              </a:lnSpc>
            </a:pPr>
            <a:r>
              <a:rPr lang="ru-RU" sz="2452" b="1" dirty="0">
                <a:solidFill>
                  <a:srgbClr val="6FCAC5"/>
                </a:solidFill>
                <a:latin typeface="PF Square Sans Pro" panose="02000506040000020004" pitchFamily="2" charset="0"/>
              </a:rPr>
              <a:t>ДЛЯ ЗАВЕДУЮЩЕГО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296D4-66BB-9544-A5BB-BC455F82E34B}"/>
              </a:ext>
            </a:extLst>
          </p:cNvPr>
          <p:cNvSpPr/>
          <p:nvPr/>
        </p:nvSpPr>
        <p:spPr>
          <a:xfrm>
            <a:off x="652643" y="1278748"/>
            <a:ext cx="3723879" cy="448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Готовая интеграция со СКУД ДОО;</a:t>
            </a: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Автоматизация отчетности благодаря ежедневной онлайн информация о посещаемости, заболеваемости, режимных моментах и т.д.;</a:t>
            </a: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Сводный мониторинг реализации задач образовательной программы и аналитика для оценки качества образования в ДОО;  </a:t>
            </a: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Своевременное и мгновенное оповещение сотрудников и законных представителей по оперативным вопросам; </a:t>
            </a: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 smtClean="0">
                <a:solidFill>
                  <a:schemeClr val="tx1"/>
                </a:solidFill>
                <a:latin typeface="PF Square Sans Pro Light" panose="02000506000000020004" pitchFamily="2" charset="0"/>
              </a:rPr>
              <a:t>Информационная </a:t>
            </a: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доступность </a:t>
            </a:r>
            <a:b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</a:br>
            <a:r>
              <a:rPr lang="ru-RU" sz="150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и открытость детского сада согласно ФГОС ДО. </a:t>
            </a: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320" dirty="0">
              <a:solidFill>
                <a:schemeClr val="tx1"/>
              </a:solidFill>
              <a:latin typeface="PF Square Sans Pro Light" panose="02000506000000020004" pitchFamily="2" charset="0"/>
            </a:endParaRP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320" dirty="0">
              <a:solidFill>
                <a:schemeClr val="tx1"/>
              </a:solidFill>
              <a:latin typeface="PF Square Sans Pro Light" panose="02000506000000020004" pitchFamily="2" charset="0"/>
            </a:endParaRPr>
          </a:p>
          <a:p>
            <a:pPr marL="269463" indent="-269463">
              <a:spcAft>
                <a:spcPts val="566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320" dirty="0">
              <a:solidFill>
                <a:schemeClr val="tx1"/>
              </a:solidFill>
              <a:latin typeface="PF Square Sans Pro Light" panose="02000506000000020004" pitchFamily="2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81E01D5-1871-D143-9F96-FA894F2F21E5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7" b="1" kern="0" spc="-3" dirty="0">
              <a:solidFill>
                <a:srgbClr val="76CBC6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F019D1A-CB66-EB46-956D-872858175D49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7" b="1" kern="0" spc="-3" dirty="0">
              <a:solidFill>
                <a:srgbClr val="76CBC6"/>
              </a:solidFill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41E9495-D34C-5841-8594-F7DF5B86613C}"/>
              </a:ext>
            </a:extLst>
          </p:cNvPr>
          <p:cNvSpPr/>
          <p:nvPr/>
        </p:nvSpPr>
        <p:spPr>
          <a:xfrm>
            <a:off x="881743" y="6081079"/>
            <a:ext cx="7629600" cy="700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 smtClean="0">
                <a:solidFill>
                  <a:srgbClr val="76CBC6"/>
                </a:solidFill>
              </a:rPr>
              <a:t>МОДЕЛЬ ЦИФРОВОЙ ОБРАЗОВАТЕЛЬНОЙ СРЕДЫ В ЛОГИКЕ ДОБАВЛЕННОЙ ЦЕННОСТИ ДЛЯ КЛИЕНТА</a:t>
            </a:r>
            <a:endParaRPr lang="ru-RU" sz="1197" b="1" kern="0" spc="-3" dirty="0">
              <a:solidFill>
                <a:srgbClr val="76C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887" y="195478"/>
            <a:ext cx="4327477" cy="5878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A212C5-3964-C24C-A612-C1AC1B7ABC36}"/>
              </a:ext>
            </a:extLst>
          </p:cNvPr>
          <p:cNvSpPr/>
          <p:nvPr/>
        </p:nvSpPr>
        <p:spPr>
          <a:xfrm>
            <a:off x="621565" y="459845"/>
            <a:ext cx="2685770" cy="76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018"/>
              </a:lnSpc>
            </a:pPr>
            <a:r>
              <a:rPr lang="ru-RU" sz="2452" b="1" dirty="0">
                <a:solidFill>
                  <a:srgbClr val="6FCAC5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 ДЛЯ ПЕДАГОГА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296D4-66BB-9544-A5BB-BC455F82E34B}"/>
              </a:ext>
            </a:extLst>
          </p:cNvPr>
          <p:cNvSpPr/>
          <p:nvPr/>
        </p:nvSpPr>
        <p:spPr>
          <a:xfrm>
            <a:off x="621565" y="1224766"/>
            <a:ext cx="3654971" cy="4037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Экономия более 60% времени </a:t>
            </a:r>
            <a:b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на ведение отчетности за счет автоматизации процессов; </a:t>
            </a: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Комфортная среда коммуникации: большая часть рутинных вопросов родителей решается благодаря своевременному наличию информации </a:t>
            </a:r>
            <a:b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</a:b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в мобильном приложении родителя; </a:t>
            </a: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Значительное повышение навыка использования ИКТ и цифровой компетенции педагога;</a:t>
            </a: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Информационный ресурс для обмена опытом и практиками;</a:t>
            </a: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r>
              <a:rPr lang="ru-RU" sz="1508" dirty="0">
                <a:solidFill>
                  <a:schemeClr val="tx1"/>
                </a:solidFill>
                <a:latin typeface="Proxima Nova" panose="02000506030000020004" pitchFamily="2" charset="0"/>
                <a:cs typeface="Calibri" panose="020F0502020204030204" pitchFamily="34" charset="0"/>
              </a:rPr>
              <a:t>Цифровое портфолио педагога.</a:t>
            </a: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508" dirty="0">
              <a:solidFill>
                <a:schemeClr val="tx1"/>
              </a:solidFill>
              <a:latin typeface="Proxima Nova" panose="02000506030000020004" pitchFamily="2" charset="0"/>
              <a:cs typeface="Calibri" panose="020F0502020204030204" pitchFamily="34" charset="0"/>
            </a:endParaRP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508" dirty="0">
              <a:solidFill>
                <a:schemeClr val="tx1"/>
              </a:solidFill>
              <a:latin typeface="Proxima Nova" panose="02000506030000020004" pitchFamily="2" charset="0"/>
              <a:cs typeface="Calibri" panose="020F0502020204030204" pitchFamily="34" charset="0"/>
            </a:endParaRPr>
          </a:p>
          <a:p>
            <a:pPr marL="269463" indent="-269463">
              <a:spcAft>
                <a:spcPts val="1131"/>
              </a:spcAft>
              <a:buClr>
                <a:srgbClr val="6FCAC5"/>
              </a:buClr>
              <a:buFont typeface="Wingdings" pitchFamily="2" charset="2"/>
              <a:buChar char="Ø"/>
            </a:pPr>
            <a:endParaRPr lang="ru-RU" sz="1508" dirty="0">
              <a:solidFill>
                <a:schemeClr val="tx1"/>
              </a:solidFill>
              <a:latin typeface="Proxima Nova" panose="0200050603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6E02CEF-7958-9B46-8E58-A7AD7D522933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8671CCA-D1FB-534E-A849-0A9B9A52D2C2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>
                <a:solidFill>
                  <a:srgbClr val="76CBC6"/>
                </a:solidFill>
              </a:rPr>
              <a:t>ЦИФРОВАЯ ОБРАЗОВАТЕЛЬНАЯ СРЕДА ДЛЯ ДОШКОЛЬНОГО ОБРАЗОВАНИЯ Р.БУРЯТИЯ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6E0181-5BD2-134C-9970-D706D3FB34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31" y="6059658"/>
            <a:ext cx="521939" cy="54931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8AAA947-B75B-A340-9FB9-92A09F0AC3FD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311F6DD-3D2C-7E48-9B15-2A9646299CD9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>
                <a:solidFill>
                  <a:srgbClr val="76CBC6"/>
                </a:solidFill>
              </a:rPr>
              <a:t>ЦИФРОВАЯ ОБРАЗОВАТЕЛЬНАЯ СРЕДА ДЛЯ ДОШКОЛЬНОГО ОБРАЗОВАНИЯ МОСКВЫ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0FB761-8C5D-4741-A383-699A2F1FA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72" y="5921869"/>
            <a:ext cx="696018" cy="765088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EE38B796-F3BA-094D-865F-B66161FABEF8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41E9495-D34C-5841-8594-F7DF5B86613C}"/>
              </a:ext>
            </a:extLst>
          </p:cNvPr>
          <p:cNvSpPr/>
          <p:nvPr/>
        </p:nvSpPr>
        <p:spPr>
          <a:xfrm>
            <a:off x="881743" y="6081079"/>
            <a:ext cx="7629600" cy="700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 smtClean="0">
                <a:solidFill>
                  <a:srgbClr val="76CBC6"/>
                </a:solidFill>
              </a:rPr>
              <a:t>МОДЕЛЬ ЦИФРОВОЙ ОБРАЗОВАТЕЛЬНОЙ СРЕДЫ В ЛОГИКЕ ДОБАВЛЕННОЙ ЦЕННОСТИ ДЛЯ КЛИЕНТА</a:t>
            </a:r>
            <a:endParaRPr lang="ru-RU" sz="1197" b="1" kern="0" spc="-3" dirty="0">
              <a:solidFill>
                <a:srgbClr val="76C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8B5F35-2398-FC4E-B2F0-36C30D1C742D}"/>
              </a:ext>
            </a:extLst>
          </p:cNvPr>
          <p:cNvSpPr/>
          <p:nvPr/>
        </p:nvSpPr>
        <p:spPr>
          <a:xfrm>
            <a:off x="621564" y="486441"/>
            <a:ext cx="3203133" cy="9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018"/>
              </a:lnSpc>
            </a:pPr>
            <a:r>
              <a:rPr lang="ru-RU" sz="2641" b="1" dirty="0">
                <a:solidFill>
                  <a:srgbClr val="6FCAC5"/>
                </a:solidFill>
                <a:latin typeface="PF Square Sans Pro" panose="02000506040000020004" pitchFamily="2" charset="0"/>
              </a:rPr>
              <a:t> ДЛЯ РОДИТЕЛЕЙ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160C7-DD02-FD4B-AE38-E251BE24FB99}"/>
              </a:ext>
            </a:extLst>
          </p:cNvPr>
          <p:cNvSpPr/>
          <p:nvPr/>
        </p:nvSpPr>
        <p:spPr>
          <a:xfrm>
            <a:off x="2187699" y="1085960"/>
            <a:ext cx="2095380" cy="1553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spc="-19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Программа развития детей;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Дополнительные занятия;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spc="-28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Сообщения, напоминания;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 err="1">
                <a:solidFill>
                  <a:schemeClr val="tx1"/>
                </a:solidFill>
                <a:latin typeface="PF Square Sans Pro Light" panose="02000506000000020004" pitchFamily="2" charset="0"/>
              </a:rPr>
              <a:t>Пуш</a:t>
            </a: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-уведомления.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CDF73-5913-284D-9034-9D1E9D3A7E69}"/>
              </a:ext>
            </a:extLst>
          </p:cNvPr>
          <p:cNvSpPr txBox="1"/>
          <p:nvPr/>
        </p:nvSpPr>
        <p:spPr>
          <a:xfrm>
            <a:off x="165100" y="2712317"/>
            <a:ext cx="4176802" cy="11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4" dirty="0">
                <a:latin typeface="PF Square Sans Pro Light" panose="02000506000000020004" pitchFamily="2" charset="0"/>
              </a:rPr>
              <a:t>Более 50 % родителей не вовремя получают информацию от сотрудников детского сада. Большинство садов используют бумажные объявления и незащищенные социальные сети. Информация теряется и хранится ненадежно.</a:t>
            </a:r>
          </a:p>
          <a:p>
            <a:endParaRPr lang="ru-RU" sz="1414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23160C7-DD02-FD4B-AE38-E251BE24FB99}"/>
              </a:ext>
            </a:extLst>
          </p:cNvPr>
          <p:cNvSpPr/>
          <p:nvPr/>
        </p:nvSpPr>
        <p:spPr>
          <a:xfrm>
            <a:off x="646524" y="1066267"/>
            <a:ext cx="1355559" cy="172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Расписание;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Меню;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Фото и видео;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Объявления; </a:t>
            </a:r>
          </a:p>
          <a:p>
            <a:pPr marL="167619" indent="-133671">
              <a:spcAft>
                <a:spcPts val="566"/>
              </a:spcAft>
              <a:buClr>
                <a:srgbClr val="6FCAC5"/>
              </a:buClr>
              <a:buFont typeface="Arial" panose="020B0604020202020204" pitchFamily="34" charset="0"/>
              <a:buChar char="•"/>
            </a:pPr>
            <a:r>
              <a:rPr lang="ru-RU" sz="1320" dirty="0">
                <a:solidFill>
                  <a:schemeClr val="tx1"/>
                </a:solidFill>
                <a:latin typeface="PF Square Sans Pro Light" panose="02000506000000020004" pitchFamily="2" charset="0"/>
              </a:rPr>
              <a:t>Счета и оплаты; 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7D34CFF1-BD52-BA41-84ED-3FE8990D36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888" y="195478"/>
            <a:ext cx="4335540" cy="575806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70265F3-F73A-C44A-BB1D-0645BA9D8CD2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62D8E5E4-801A-234C-AF32-03EBE91B16FE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>
                <a:solidFill>
                  <a:srgbClr val="76CBC6"/>
                </a:solidFill>
              </a:rPr>
              <a:t>ЦИФРОВАЯ ОБРАЗОВАТЕЛЬНАЯ СРЕДА ДЛЯ ДОШКОЛЬНОГО ОБРАЗОВАНИЯ Р.БУРЯТИЯ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E380D4-D480-7A40-B6B2-090EF3FEF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31" y="6059658"/>
            <a:ext cx="521939" cy="549314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7CCB4F17-3A13-6D49-8C04-40D71EDAB5EA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0772A088-6912-A049-8BD0-1A63CC22F3E8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97" b="1" kern="0" spc="-3" dirty="0">
                <a:solidFill>
                  <a:srgbClr val="76CBC6"/>
                </a:solidFill>
              </a:rPr>
              <a:t>ЦИФРОВАЯ ОБРАЗОВАТЕЛЬНАЯ СРЕДА ДЛЯ ДОШКОЛЬНОГО ОБРАЗОВАНИЯ МОСКВЫ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F2EB146-6F28-024F-833F-E8F1B0CB8A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72" y="5921869"/>
            <a:ext cx="696018" cy="765088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3232D8B8-21B0-1145-8A75-04A92F54A099}"/>
              </a:ext>
            </a:extLst>
          </p:cNvPr>
          <p:cNvSpPr/>
          <p:nvPr/>
        </p:nvSpPr>
        <p:spPr>
          <a:xfrm>
            <a:off x="1" y="5905048"/>
            <a:ext cx="9143999" cy="76508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0" spc="-3">
                <a:solidFill>
                  <a:srgbClr val="76CBC6"/>
                </a:solidFill>
              </a:rPr>
              <a:t>МОДЕЛЬ ЦИФРОВОЙ ОБРАЗОВАТЕЛЬНОЙ СРЕДЫ В ЛОГИКЕ ДОБАВЛЕННОЙ ЦЕННОСТИ ДЛЯ КЛИЕНТА</a:t>
            </a:r>
            <a:endParaRPr lang="ru-RU" sz="1600" b="1" kern="0" spc="-3" dirty="0">
              <a:solidFill>
                <a:srgbClr val="76CBC6"/>
              </a:solidFill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D1A9B55-F76F-FF49-BD4B-FF887DC3B7C5}"/>
              </a:ext>
            </a:extLst>
          </p:cNvPr>
          <p:cNvSpPr/>
          <p:nvPr/>
        </p:nvSpPr>
        <p:spPr>
          <a:xfrm>
            <a:off x="710581" y="5709570"/>
            <a:ext cx="7800762" cy="1249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97" b="1" kern="0" spc="-3" dirty="0">
              <a:solidFill>
                <a:srgbClr val="76C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2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202" y="-300139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Критерии и показатели эффективности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2664082"/>
            <a:ext cx="2686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62"/>
              </a:spcAft>
              <a:buClr>
                <a:srgbClr val="6FCAC5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</a:rPr>
              <a:t>Своевременное и мгновенное оповещение сотрудников </a:t>
            </a:r>
            <a:r>
              <a:rPr lang="ru-RU" dirty="0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законных представителей по оперативным вопросам; </a:t>
            </a:r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03" y="698080"/>
            <a:ext cx="1023374" cy="1466899"/>
          </a:xfrm>
          <a:prstGeom prst="rect">
            <a:avLst/>
          </a:prstGeom>
        </p:spPr>
      </p:pic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541" y="839642"/>
            <a:ext cx="1132247" cy="15379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41936" y="47091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</a:rPr>
              <a:t>Более 50 % родителей не вовремя получают информацию от сотрудников детского сада. Большинство садов используют бумажные объявления и незащищенные социальные сети. Информация теряется и хранится ненадежно.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D34CFF1-BD52-BA41-84ED-3FE8990D36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9933" y="746197"/>
            <a:ext cx="1185421" cy="15743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7086" y="26640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Комфортная среда коммуникации: большая часть рутинных вопросов родителей решается благодаря своевременному наличию информации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мобильном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приложении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 rot="1931327" flipH="1">
            <a:off x="5092216" y="3970274"/>
            <a:ext cx="424543" cy="10293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3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D34CFF1-BD52-BA41-84ED-3FE8990D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429" y="4454800"/>
            <a:ext cx="1694312" cy="225022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650874"/>
              </p:ext>
            </p:extLst>
          </p:nvPr>
        </p:nvGraphicFramePr>
        <p:xfrm>
          <a:off x="104931" y="104931"/>
          <a:ext cx="8919147" cy="675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Изображение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427" y="432155"/>
            <a:ext cx="1554317" cy="2111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4926" y="589865"/>
            <a:ext cx="31050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Онлайн оплата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(родительская оплата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за детский сад,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д</a:t>
            </a:r>
            <a:r>
              <a:rPr lang="ru-RU" sz="2400" b="1" dirty="0" smtClean="0">
                <a:solidFill>
                  <a:schemeClr val="accent1"/>
                </a:solidFill>
              </a:rPr>
              <a:t>ополнительные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услуги) 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237575" y="5534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31" y="248607"/>
            <a:ext cx="3389425" cy="24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4114704"/>
              </p:ext>
            </p:extLst>
          </p:nvPr>
        </p:nvGraphicFramePr>
        <p:xfrm>
          <a:off x="628650" y="1125416"/>
          <a:ext cx="7800242" cy="436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7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A16F49-E111-F043-A02B-07B3AB3A9BDF}"/>
              </a:ext>
            </a:extLst>
          </p:cNvPr>
          <p:cNvSpPr/>
          <p:nvPr/>
        </p:nvSpPr>
        <p:spPr>
          <a:xfrm>
            <a:off x="4986186" y="4536678"/>
            <a:ext cx="3949244" cy="81542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Распоряжение №1632-р «Цифровая экономика Российской Федерации»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703D5669-C267-344D-BFBC-F1C4A72459B2}"/>
              </a:ext>
            </a:extLst>
          </p:cNvPr>
          <p:cNvSpPr/>
          <p:nvPr/>
        </p:nvSpPr>
        <p:spPr>
          <a:xfrm rot="5400000">
            <a:off x="4666555" y="1517138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5FC1873-EDCE-414C-8AEA-0C4E8074EF21}"/>
              </a:ext>
            </a:extLst>
          </p:cNvPr>
          <p:cNvSpPr/>
          <p:nvPr/>
        </p:nvSpPr>
        <p:spPr>
          <a:xfrm rot="5400000">
            <a:off x="5336841" y="3851757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B332C37-D4B4-9449-B450-F8D9A90A4B40}"/>
              </a:ext>
            </a:extLst>
          </p:cNvPr>
          <p:cNvSpPr/>
          <p:nvPr/>
        </p:nvSpPr>
        <p:spPr>
          <a:xfrm>
            <a:off x="382747" y="371789"/>
            <a:ext cx="8391344" cy="96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8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АКТУАЛЬНОСТЬ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2D19836-411A-484A-A24F-B34F6F6F7F9E}"/>
              </a:ext>
            </a:extLst>
          </p:cNvPr>
          <p:cNvSpPr/>
          <p:nvPr/>
        </p:nvSpPr>
        <p:spPr>
          <a:xfrm>
            <a:off x="5001056" y="2298152"/>
            <a:ext cx="3949243" cy="86430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Национальный проект «Образование» 2019-2024 гг. , Федеральный проект «Цифровая образовательная среда»</a:t>
            </a:r>
          </a:p>
        </p:txBody>
      </p:sp>
      <p:sp>
        <p:nvSpPr>
          <p:cNvPr id="16" name="Triangle 4">
            <a:extLst>
              <a:ext uri="{FF2B5EF4-FFF2-40B4-BE49-F238E27FC236}">
                <a16:creationId xmlns:a16="http://schemas.microsoft.com/office/drawing/2014/main" id="{EBBCAC7B-90DB-A448-A0E8-07FF30E07FF4}"/>
              </a:ext>
            </a:extLst>
          </p:cNvPr>
          <p:cNvSpPr/>
          <p:nvPr/>
        </p:nvSpPr>
        <p:spPr>
          <a:xfrm rot="5400000">
            <a:off x="4653858" y="2603662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38A01B3-9484-354A-AE97-2AF82F0E20BA}"/>
              </a:ext>
            </a:extLst>
          </p:cNvPr>
          <p:cNvSpPr/>
          <p:nvPr/>
        </p:nvSpPr>
        <p:spPr>
          <a:xfrm>
            <a:off x="5001056" y="5514940"/>
            <a:ext cx="3969541" cy="90085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Указ Президента РФ от 7 мая 2018 года № 204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«О национальных целях и стратегических задачах развития РФ на период до 2024 года»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DC3D73F-F124-ED47-A776-591D82D2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672" y="62271"/>
            <a:ext cx="1457154" cy="9107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A3BFAE-8D6B-CB4E-BA48-D08348E7A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457" y="0"/>
            <a:ext cx="1077274" cy="10696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637594-DD4F-4D4D-BA47-BD45340EEDD0}"/>
              </a:ext>
            </a:extLst>
          </p:cNvPr>
          <p:cNvSpPr txBox="1"/>
          <p:nvPr/>
        </p:nvSpPr>
        <p:spPr>
          <a:xfrm>
            <a:off x="187262" y="972992"/>
            <a:ext cx="4332163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нормативные федеральные документы диктуют необходимость построить </a:t>
            </a:r>
            <a:r>
              <a:rPr lang="ru-RU" sz="15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Цифровую образовательную среду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дошкольном образовании для решения следующих задач: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технологий и решений, направленных на повышение эффективности функционирования системы образования включая деятельность ДОО за счет автоматизации процессов;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возможностей для построение индивидуальных учебных планов (индивидуальный маршрут ребенка);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квалификации педагогического состава с целью повышения их компетенций в сфере современных технологий;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Вовлечение родителей в образовательный процесс своего ребенка с целью индивидуализации и повышения качества. </a:t>
            </a: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A41CF02-6337-204B-96DB-708B56E797D6}"/>
              </a:ext>
            </a:extLst>
          </p:cNvPr>
          <p:cNvSpPr/>
          <p:nvPr/>
        </p:nvSpPr>
        <p:spPr>
          <a:xfrm>
            <a:off x="4986186" y="3284126"/>
            <a:ext cx="3969542" cy="110684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Приказ Министерства просвещения «Об утверждении Целевой модели цифровой образовательной среды» №649 от 2 декабря 2019 года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A9A8DB-21AD-334B-A9D3-2EFDBDB96A0A}"/>
              </a:ext>
            </a:extLst>
          </p:cNvPr>
          <p:cNvSpPr txBox="1"/>
          <p:nvPr/>
        </p:nvSpPr>
        <p:spPr>
          <a:xfrm>
            <a:off x="-2878111" y="6415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Triangle 4">
            <a:extLst>
              <a:ext uri="{FF2B5EF4-FFF2-40B4-BE49-F238E27FC236}">
                <a16:creationId xmlns:a16="http://schemas.microsoft.com/office/drawing/2014/main" id="{0AF8DCB7-AB26-DA40-82DD-AA665E803A5E}"/>
              </a:ext>
            </a:extLst>
          </p:cNvPr>
          <p:cNvSpPr/>
          <p:nvPr/>
        </p:nvSpPr>
        <p:spPr>
          <a:xfrm rot="5400000">
            <a:off x="4657220" y="3707879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riangle 4">
            <a:extLst>
              <a:ext uri="{FF2B5EF4-FFF2-40B4-BE49-F238E27FC236}">
                <a16:creationId xmlns:a16="http://schemas.microsoft.com/office/drawing/2014/main" id="{E493606F-439C-AA4C-8A1E-7B9BF56B9849}"/>
              </a:ext>
            </a:extLst>
          </p:cNvPr>
          <p:cNvSpPr/>
          <p:nvPr/>
        </p:nvSpPr>
        <p:spPr>
          <a:xfrm rot="5400000">
            <a:off x="4653857" y="4837561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riangle 4">
            <a:extLst>
              <a:ext uri="{FF2B5EF4-FFF2-40B4-BE49-F238E27FC236}">
                <a16:creationId xmlns:a16="http://schemas.microsoft.com/office/drawing/2014/main" id="{E493606F-439C-AA4C-8A1E-7B9BF56B9849}"/>
              </a:ext>
            </a:extLst>
          </p:cNvPr>
          <p:cNvSpPr/>
          <p:nvPr/>
        </p:nvSpPr>
        <p:spPr>
          <a:xfrm rot="5400000">
            <a:off x="4628635" y="5794187"/>
            <a:ext cx="206040" cy="177621"/>
          </a:xfrm>
          <a:prstGeom prst="triangle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84A16F49-E111-F043-A02B-07B3AB3A9BDF}"/>
              </a:ext>
            </a:extLst>
          </p:cNvPr>
          <p:cNvSpPr/>
          <p:nvPr/>
        </p:nvSpPr>
        <p:spPr>
          <a:xfrm>
            <a:off x="4986186" y="1104246"/>
            <a:ext cx="3949244" cy="110118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Приказ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Минобрнауки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 России от 17.10.2013 № 1155 «Об утверждении Федерального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государственного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образовательного стандарта дошкольного образования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F Square Sans Pro" panose="02000506040000020004" pitchFamily="2" charset="0"/>
              </a:rPr>
              <a:t>» (ФГОС ДО)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  <a:ea typeface="+mn-ea"/>
                <a:cs typeface="+mn-cs"/>
              </a:rPr>
              <a:t>Этапы ИД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6099920"/>
              </p:ext>
            </p:extLst>
          </p:nvPr>
        </p:nvGraphicFramePr>
        <p:xfrm>
          <a:off x="628649" y="1387229"/>
          <a:ext cx="8198827" cy="524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15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5EA6"/>
                </a:solidFill>
                <a:latin typeface="PF Square Sans Pro" panose="02000506040000020004" pitchFamily="2" charset="0"/>
                <a:ea typeface="+mn-ea"/>
                <a:cs typeface="+mn-cs"/>
              </a:rPr>
              <a:t>Критерии и показатели эффективности ИД</a:t>
            </a:r>
            <a:endParaRPr lang="ru-RU" sz="2400" b="1" dirty="0">
              <a:solidFill>
                <a:srgbClr val="005EA6"/>
              </a:solidFill>
              <a:latin typeface="PF Square Sans Pro" panose="02000506040000020004" pitchFamily="2" charset="0"/>
              <a:ea typeface="+mn-ea"/>
              <a:cs typeface="+mn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67579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Уровень </a:t>
            </a:r>
            <a:r>
              <a:rPr lang="ru-RU" dirty="0"/>
              <a:t>удовлетворенности родителей взаимодействием с ДОО в части образовательного процесса;</a:t>
            </a:r>
          </a:p>
          <a:p>
            <a:pPr lvl="0"/>
            <a:r>
              <a:rPr lang="ru-RU" dirty="0"/>
              <a:t>Уровень удовлетворенности педагогического состава взаимодействием с родителями, открытостью родителей, участием родителей в образовательном процессе своих детей;</a:t>
            </a:r>
          </a:p>
          <a:p>
            <a:pPr lvl="0"/>
            <a:r>
              <a:rPr lang="ru-RU" dirty="0"/>
              <a:t>Показатели тестирования педагогического коллектива на основы цифровой грамотности и цифровой культуры коммуникации (от начинающего к продвинутому уровню); </a:t>
            </a:r>
          </a:p>
          <a:p>
            <a:pPr lvl="0"/>
            <a:r>
              <a:rPr lang="ru-RU" dirty="0"/>
              <a:t>Показатели уровня мотивации педагогов к участию в инновационной деятельности, к обучению ИКТ.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9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4834" y="0"/>
            <a:ext cx="888916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292D5"/>
                </a:solidFill>
                <a:effectLst/>
                <a:latin typeface="PF Square Sans Pro"/>
                <a:ea typeface="Times New Roman" pitchFamily="18" charset="0"/>
                <a:cs typeface="Arial" pitchFamily="34" charset="0"/>
              </a:rPr>
              <a:t>Выводы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292D5"/>
              </a:solidFill>
              <a:effectLst/>
              <a:latin typeface="PF Square Sans Pro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Современные реалии диктуют необходимость взаимодействия с родителями в концепции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клиентоориентированного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подхода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позволяющей быть с ними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 двустороннем контакте, осуществлять совместную деятельность,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распределять ответственность, планировать результаты, разрабатывать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совместную стратегию и выстраивать образовательную траекторию ребёнка.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Проанализировав все существующие продукты на предмет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клиентоориентированности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мы пришли к выводу,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что цифровая платформа имеет преимущества по следующим пунктам: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построение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эффективной коммуникации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с клиентом за счет использования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удобных для него инструментов - мобильное приложение с привычными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функциями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пуш-сообщения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галерея, красивый дизайн, удобный интерфейс)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общение с клиентом "на одном языке"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то есть предоставляя ему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контент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 привычной и удобной для него цифровой форме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(в цифровой среде ДОО через удобное мобильное приложение)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- политика информационной открытости</a:t>
            </a:r>
            <a:r>
              <a:rPr lang="ru-RU" sz="22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 (в мобильном приложении родитель  получает исчерпывающую информацию о пребывании ребенка в детском саду, о целевых ориентирах развития, о прогрессе и зоне роста своего ребенка).</a:t>
            </a:r>
            <a:r>
              <a:rPr lang="ru-RU" sz="2200" dirty="0" smtClean="0">
                <a:latin typeface="+mn-lt"/>
                <a:cs typeface="Arial" pitchFamily="34" charset="0"/>
              </a:rPr>
              <a:t/>
            </a:r>
            <a:br>
              <a:rPr lang="ru-RU" sz="2200" dirty="0" smtClean="0">
                <a:latin typeface="+mn-lt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Измерить можно путем анкетирования родителей, </a:t>
            </a:r>
            <a:r>
              <a:rPr lang="ru-RU" sz="2200" u="sng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вывести индекс удовлетворенности</a:t>
            </a:r>
            <a:r>
              <a:rPr lang="ru-RU" sz="22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 качеством услуг и взаимодействием. </a:t>
            </a:r>
            <a:r>
              <a:rPr lang="ru-RU" sz="2200" dirty="0" smtClean="0">
                <a:latin typeface="+mn-lt"/>
                <a:cs typeface="Arial" pitchFamily="34" charset="0"/>
              </a:rPr>
              <a:t/>
            </a:r>
            <a:br>
              <a:rPr lang="ru-RU" sz="2200" dirty="0" smtClean="0">
                <a:latin typeface="+mn-lt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Проводится анкетирование до начала ИД, на промежуточном этапе и по завершении.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7694926"/>
              </p:ext>
            </p:extLst>
          </p:nvPr>
        </p:nvGraphicFramePr>
        <p:xfrm>
          <a:off x="781050" y="728663"/>
          <a:ext cx="7365423" cy="470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DB332C37-D4B4-9449-B450-F8D9A90A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60179"/>
            <a:ext cx="7886700" cy="646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8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АКТУАЛЬНОСТЬ</a:t>
            </a: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200890" y="5286380"/>
            <a:ext cx="8793207" cy="1573498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Цифровая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среда в формате мобильного приложения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9D87B3-5386-F842-8F7D-D0F52EC603C3}"/>
              </a:ext>
            </a:extLst>
          </p:cNvPr>
          <p:cNvSpPr/>
          <p:nvPr/>
        </p:nvSpPr>
        <p:spPr>
          <a:xfrm>
            <a:off x="599605" y="1147006"/>
            <a:ext cx="3021065" cy="151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СУТЬ ПРОЕКТА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цифровой образовательной среды ДОО </a:t>
            </a:r>
          </a:p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основе многофункциональной цифровой платформы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14DD380-C85F-8A49-96E8-88D8EB62A292}"/>
              </a:ext>
            </a:extLst>
          </p:cNvPr>
          <p:cNvSpPr/>
          <p:nvPr/>
        </p:nvSpPr>
        <p:spPr>
          <a:xfrm>
            <a:off x="293511" y="271285"/>
            <a:ext cx="8391344" cy="96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СУТЬ ПРОЕКТНОЙ ДЕЯТЕЛЬНОСТИ. НОВИЗНА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7E1265-05CF-C742-B926-B97CAB2438DA}"/>
              </a:ext>
            </a:extLst>
          </p:cNvPr>
          <p:cNvSpPr txBox="1"/>
          <p:nvPr/>
        </p:nvSpPr>
        <p:spPr>
          <a:xfrm>
            <a:off x="4766871" y="1147006"/>
            <a:ext cx="338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5EA6"/>
              </a:buClr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НОВИЗНА</a:t>
            </a:r>
          </a:p>
          <a:p>
            <a:pPr algn="ctr">
              <a:buClr>
                <a:srgbClr val="005EA6"/>
              </a:buClr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платформе реализованы необходимые профессиональные инструменты для решения всех обозначенных задач</a:t>
            </a: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C36D93-3E41-DC45-AC5C-B28A3113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61" y="3693695"/>
            <a:ext cx="4791771" cy="2399670"/>
          </a:xfrm>
          <a:prstGeom prst="rect">
            <a:avLst/>
          </a:prstGeom>
          <a:effectLst>
            <a:outerShdw blurRad="533400" dist="190500" dir="2040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5BE20082-3C39-AC4B-94F0-3060474EF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6" t="3393" r="13430" b="5267"/>
          <a:stretch/>
        </p:blipFill>
        <p:spPr bwMode="auto">
          <a:xfrm>
            <a:off x="926433" y="2573492"/>
            <a:ext cx="2177716" cy="413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4" y="2743200"/>
            <a:ext cx="51106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hlinkClick r:id="rId2" action="ppaction://hlinksldjump"/>
              </a:rPr>
              <a:t>#</a:t>
            </a:r>
            <a:r>
              <a:rPr lang="ru-RU" sz="3600" dirty="0">
                <a:solidFill>
                  <a:srgbClr val="FF0000"/>
                </a:solidFill>
                <a:hlinkClick r:id="rId2" action="ppaction://hlinksldjump"/>
              </a:rPr>
              <a:t>д</a:t>
            </a:r>
            <a:r>
              <a:rPr lang="ru-RU" sz="3600" dirty="0" smtClean="0">
                <a:solidFill>
                  <a:srgbClr val="FF0000"/>
                </a:solidFill>
                <a:hlinkClick r:id="rId2" action="ppaction://hlinksldjump"/>
              </a:rPr>
              <a:t>обавленная ценность  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hlinkClick r:id="rId2" action="ppaction://hlinksldjump"/>
              </a:rPr>
              <a:t>#</a:t>
            </a:r>
            <a:r>
              <a:rPr lang="ru-RU" sz="5400" b="1" dirty="0">
                <a:solidFill>
                  <a:srgbClr val="00B050"/>
                </a:solidFill>
                <a:hlinkClick r:id="rId2" action="ppaction://hlinksldjump"/>
              </a:rPr>
              <a:t>к</a:t>
            </a:r>
            <a:r>
              <a:rPr lang="ru-RU" sz="5400" b="1" dirty="0" smtClean="0">
                <a:solidFill>
                  <a:srgbClr val="00B050"/>
                </a:solidFill>
                <a:hlinkClick r:id="rId2" action="ppaction://hlinksldjump"/>
              </a:rPr>
              <a:t>лиенты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18" y="923601"/>
            <a:ext cx="846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D82839"/>
                </a:solidFill>
              </a:rPr>
              <a:t>#</a:t>
            </a:r>
            <a:r>
              <a:rPr lang="ru-RU" sz="3600" b="1" dirty="0">
                <a:solidFill>
                  <a:srgbClr val="D82839"/>
                </a:solidFill>
              </a:rPr>
              <a:t>ц</a:t>
            </a:r>
            <a:r>
              <a:rPr lang="ru-RU" sz="3600" b="1" dirty="0" smtClean="0">
                <a:solidFill>
                  <a:srgbClr val="D82839"/>
                </a:solidFill>
              </a:rPr>
              <a:t>ифровая образовательная среда (ЦОС)</a:t>
            </a:r>
            <a:endParaRPr lang="ru-RU" sz="3600" b="1" dirty="0">
              <a:solidFill>
                <a:srgbClr val="D828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8562" y="4744089"/>
            <a:ext cx="6802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  процессе выполнения операций изменяется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форма, размер или свойства продукта.</a:t>
            </a:r>
          </a:p>
          <a:p>
            <a:pPr algn="ctr"/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При условии, что эти изменения нужны клиенту.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5" t="-1266" r="23053" b="1266"/>
          <a:stretch/>
        </p:blipFill>
        <p:spPr>
          <a:xfrm>
            <a:off x="1999429" y="518109"/>
            <a:ext cx="5460833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-gkn.ru/ikons-img/semya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10" y="1638081"/>
            <a:ext cx="2988662" cy="29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44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156" y="2182843"/>
            <a:ext cx="3391042" cy="339104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57032" y="2789069"/>
            <a:ext cx="812557" cy="686685"/>
          </a:xfrm>
          <a:prstGeom prst="ellipse">
            <a:avLst/>
          </a:prstGeom>
          <a:solidFill>
            <a:srgbClr val="3C3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https://media2.24aul.ru/imgs/57ff37c263d0d43060fac0a7/sdam-ofisnoe-rabochee-mesto-v-arendu-1-833224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179" l="9744" r="99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14" y="2305935"/>
            <a:ext cx="2090127" cy="20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1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0FDD4-1BF3-0149-881F-802599413A06}"/>
              </a:ext>
            </a:extLst>
          </p:cNvPr>
          <p:cNvSpPr txBox="1"/>
          <p:nvPr/>
        </p:nvSpPr>
        <p:spPr>
          <a:xfrm>
            <a:off x="293511" y="1117967"/>
            <a:ext cx="4690717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5EA6"/>
              </a:buClr>
              <a:buFont typeface="Wingdings" pitchFamily="2" charset="2"/>
              <a:buChar char="Ø"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кабинеты администрации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автоматизация отчетности; сводный мониторинг и аналитика; своевременное и мгновенное оповещение сотрудников и родителей; учет дополнительных и платных услуг (счета/оплаты).</a:t>
            </a:r>
          </a:p>
          <a:p>
            <a:pPr marL="285750" indent="-285750">
              <a:spcAft>
                <a:spcPts val="1200"/>
              </a:spcAft>
              <a:buClr>
                <a:srgbClr val="005EA6"/>
              </a:buClr>
              <a:buFont typeface="Wingdings" pitchFamily="2" charset="2"/>
              <a:buChar char="Ø"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кабинеты педагогов: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цифровые инструменты для решения педагогических и отчетных задач, экономия времени за счет автоматизации, комфортная среда коммуникации, повышение ИКТ-грамотности, информационный ресурс для обмена опытом и практиками, цифровое портфолио.</a:t>
            </a: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кабинеты родителей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информация об основных целевых ориентирах и прогрессе развития своего ребенка, актуальная информации о жизни в детском саду, оперативные оповещения, галерея, удобная коммуникация с педагогами. </a:t>
            </a: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5EA6"/>
              </a:buClr>
              <a:buFont typeface="Wingdings" pitchFamily="2" charset="2"/>
              <a:buChar char="Ø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14DD380-C85F-8A49-96E8-88D8EB62A292}"/>
              </a:ext>
            </a:extLst>
          </p:cNvPr>
          <p:cNvSpPr/>
          <p:nvPr/>
        </p:nvSpPr>
        <p:spPr>
          <a:xfrm>
            <a:off x="293511" y="271285"/>
            <a:ext cx="8391344" cy="96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>
              <a:lnSpc>
                <a:spcPts val="3200"/>
              </a:lnSpc>
            </a:pPr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</a:rPr>
              <a:t>СУТЬ ПРОЕКТНОЙ ДЕЯТЕЛЬНОСТИ. ОПИСАНИЕ ПЛАТФОРМЫ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FFE41-5587-354B-8769-0D94FBEB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28" y="2082608"/>
            <a:ext cx="4008635" cy="26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860" y="365126"/>
            <a:ext cx="8320452" cy="77134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5EA6"/>
                </a:solidFill>
                <a:latin typeface="PF Square Sans Pro" panose="02000506040000020004" pitchFamily="2" charset="0"/>
                <a:ea typeface="+mn-ea"/>
                <a:cs typeface="+mn-cs"/>
              </a:rPr>
              <a:t>АНАЛОГОВЫЙ АНАЛИЗ инновационной деятельности ОУ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93135" y="1845896"/>
            <a:ext cx="3655967" cy="38305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Цифровая образовательная среда в формате информационно-образовательного ресурса на сайте ОУ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Возможность онлайн коммуникации педагогов и родителей.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Направленность инновационной деятельности на включение всех субъектов образовательного процесса в цифровую среду.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– Цифровая образовательная среда в формате мобильного приложения для всех участников образовательного процесса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14124"/>
              </p:ext>
            </p:extLst>
          </p:nvPr>
        </p:nvGraphicFramePr>
        <p:xfrm>
          <a:off x="418010" y="1136470"/>
          <a:ext cx="4663441" cy="5330936"/>
        </p:xfrm>
        <a:graphic>
          <a:graphicData uri="http://schemas.openxmlformats.org/drawingml/2006/table">
            <a:tbl>
              <a:tblPr firstRow="1" firstCol="1" bandRow="1"/>
              <a:tblGrid>
                <a:gridCol w="505209">
                  <a:extLst>
                    <a:ext uri="{9D8B030D-6E8A-4147-A177-3AD203B41FA5}">
                      <a16:colId xmlns:a16="http://schemas.microsoft.com/office/drawing/2014/main" val="1588684877"/>
                    </a:ext>
                  </a:extLst>
                </a:gridCol>
                <a:gridCol w="2268570">
                  <a:extLst>
                    <a:ext uri="{9D8B030D-6E8A-4147-A177-3AD203B41FA5}">
                      <a16:colId xmlns:a16="http://schemas.microsoft.com/office/drawing/2014/main" val="1949636242"/>
                    </a:ext>
                  </a:extLst>
                </a:gridCol>
                <a:gridCol w="505209">
                  <a:extLst>
                    <a:ext uri="{9D8B030D-6E8A-4147-A177-3AD203B41FA5}">
                      <a16:colId xmlns:a16="http://schemas.microsoft.com/office/drawing/2014/main" val="2200293411"/>
                    </a:ext>
                  </a:extLst>
                </a:gridCol>
                <a:gridCol w="505209">
                  <a:extLst>
                    <a:ext uri="{9D8B030D-6E8A-4147-A177-3AD203B41FA5}">
                      <a16:colId xmlns:a16="http://schemas.microsoft.com/office/drawing/2014/main" val="1813660930"/>
                    </a:ext>
                  </a:extLst>
                </a:gridCol>
                <a:gridCol w="439622">
                  <a:extLst>
                    <a:ext uri="{9D8B030D-6E8A-4147-A177-3AD203B41FA5}">
                      <a16:colId xmlns:a16="http://schemas.microsoft.com/office/drawing/2014/main" val="2463052784"/>
                    </a:ext>
                  </a:extLst>
                </a:gridCol>
                <a:gridCol w="439622">
                  <a:extLst>
                    <a:ext uri="{9D8B030D-6E8A-4147-A177-3AD203B41FA5}">
                      <a16:colId xmlns:a16="http://schemas.microsoft.com/office/drawing/2014/main" val="2522045943"/>
                    </a:ext>
                  </a:extLst>
                </a:gridCol>
              </a:tblGrid>
              <a:tr h="4349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проекта-аналога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идеи ИД по критериям (присутствие отмечается как «+»)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32495"/>
                  </a:ext>
                </a:extLst>
              </a:tr>
              <a:tr h="153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70107"/>
                  </a:ext>
                </a:extLst>
              </a:tr>
              <a:tr h="107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</a:t>
                      </a:r>
                      <a:r>
                        <a:rPr lang="ru-RU" sz="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 № 35 комбинированного вида Фрунзенского района Санкт-Петербурга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СПб по теме: «Формирование современной цифровой образовательной среды образовательного учреждения»</a:t>
                      </a:r>
                      <a:endParaRPr lang="ru-RU" sz="8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https://35spb.tvoysadik.ru/?section_id=37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28758"/>
                  </a:ext>
                </a:extLst>
              </a:tr>
              <a:tr h="101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ГБОУ гимназия № 528 Невского района Санкт-Петербурга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СПб по теме: «Формирование современной цифровой образовательной среды образовательного учреждения»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http://school528.spb.ru/main/index.php?id=289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92080"/>
                  </a:ext>
                </a:extLst>
              </a:tr>
              <a:tr h="120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ГБОУ СОШ  № 489 Московского района Санкт-Петербурга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СПб по теме: «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современной цифровой образовательной среды образовательного учреждения»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http://school489spb.ru/innovacionnaya-deyatelnost/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882618"/>
                  </a:ext>
                </a:extLst>
              </a:tr>
              <a:tr h="1449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ГБДОУ  № 4 комбинированного вида Кронштадтского района Санкт-Петербурга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 по СПб «Разработка эффективных средств коммуникации между участниками образовательного процесса»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848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https://sites.google.com/view/dakc/%D0%B3%D0%BB%D0%B0%D0%B2%D0%BD%D0%B0%D1%8F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11" marR="427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6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71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13685</TotalTime>
  <Words>1724</Words>
  <Application>Microsoft Office PowerPoint</Application>
  <PresentationFormat>Экран (4:3)</PresentationFormat>
  <Paragraphs>320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PF Square Sans Pro</vt:lpstr>
      <vt:lpstr>PF Square Sans Pro Light</vt:lpstr>
      <vt:lpstr>PF Square Sans Pro Medium</vt:lpstr>
      <vt:lpstr>Proxima Nova</vt:lpstr>
      <vt:lpstr>Times New Roman</vt:lpstr>
      <vt:lpstr>Wingdings</vt:lpstr>
      <vt:lpstr>Office Theme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АНАЛОГОВЫЙ АНАЛИЗ инновационной деятельности ОУ </vt:lpstr>
      <vt:lpstr>Презентация PowerPoint</vt:lpstr>
      <vt:lpstr>Презентация PowerPoint</vt:lpstr>
      <vt:lpstr>ЦЕЛЬ проекта </vt:lpstr>
      <vt:lpstr>Модель цифровой образовательной среды</vt:lpstr>
      <vt:lpstr>Презентация PowerPoint</vt:lpstr>
      <vt:lpstr>Презентация PowerPoint</vt:lpstr>
      <vt:lpstr>Презентация PowerPoint</vt:lpstr>
      <vt:lpstr>Критерии и показатели эффективности </vt:lpstr>
      <vt:lpstr>Презентация PowerPoint</vt:lpstr>
      <vt:lpstr>Презентация PowerPoint</vt:lpstr>
      <vt:lpstr>Этапы ИД</vt:lpstr>
      <vt:lpstr>Критерии и показатели эффективности ИД</vt:lpstr>
      <vt:lpstr>Презентация PowerPoint</vt:lpstr>
      <vt:lpstr>          - политика информационной открытости (в мобильном приложении родитель  получает исчерпывающую информацию о пребывании ребенка в детском саду, о целевых ориентирах развития, о прогрессе и зоне роста своего ребенка). Измерить можно путем анкетирования родителей, вывести индекс удовлетворенности качеством услуг и взаимодействием.  Проводится анкетирование до начала ИД, на промежуточном этапе и по завершении.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ГБДОУ96</cp:lastModifiedBy>
  <cp:revision>478</cp:revision>
  <cp:lastPrinted>2020-03-16T12:45:43Z</cp:lastPrinted>
  <dcterms:created xsi:type="dcterms:W3CDTF">2019-03-27T09:31:45Z</dcterms:created>
  <dcterms:modified xsi:type="dcterms:W3CDTF">2021-05-26T10:31:14Z</dcterms:modified>
</cp:coreProperties>
</file>